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5" r:id="rId1"/>
  </p:sldMasterIdLst>
  <p:sldIdLst>
    <p:sldId id="256" r:id="rId2"/>
    <p:sldId id="257" r:id="rId3"/>
    <p:sldId id="274" r:id="rId4"/>
    <p:sldId id="273" r:id="rId5"/>
    <p:sldId id="258" r:id="rId6"/>
    <p:sldId id="266" r:id="rId7"/>
    <p:sldId id="267" r:id="rId8"/>
    <p:sldId id="269" r:id="rId9"/>
    <p:sldId id="270" r:id="rId10"/>
    <p:sldId id="275" r:id="rId11"/>
    <p:sldId id="278" r:id="rId12"/>
    <p:sldId id="268" r:id="rId13"/>
    <p:sldId id="264" r:id="rId14"/>
    <p:sldId id="262" r:id="rId15"/>
    <p:sldId id="263" r:id="rId16"/>
    <p:sldId id="260" r:id="rId17"/>
    <p:sldId id="276" r:id="rId18"/>
    <p:sldId id="277" r:id="rId19"/>
    <p:sldId id="279" r:id="rId20"/>
    <p:sldId id="280" r:id="rId21"/>
    <p:sldId id="281" r:id="rId22"/>
    <p:sldId id="282" r:id="rId23"/>
    <p:sldId id="283" r:id="rId24"/>
    <p:sldId id="284" r:id="rId25"/>
    <p:sldId id="27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8" d="100"/>
          <a:sy n="88" d="100"/>
        </p:scale>
        <p:origin x="-422" y="-77"/>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1BD0E54B-46A5-4028-8D5C-FE729AB867A9}" type="slidenum">
              <a:rPr lang="en-IN" smtClean="0"/>
              <a:pPr/>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2694478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D0E54B-46A5-4028-8D5C-FE729AB867A9}" type="slidenum">
              <a:rPr lang="en-IN" smtClean="0"/>
              <a:pPr/>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3235245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D0E54B-46A5-4028-8D5C-FE729AB867A9}" type="slidenum">
              <a:rPr lang="en-IN" smtClean="0"/>
              <a:pPr/>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2216665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D0E54B-46A5-4028-8D5C-FE729AB867A9}" type="slidenum">
              <a:rPr lang="en-IN" smtClean="0"/>
              <a:pPr/>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1562004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D0E54B-46A5-4028-8D5C-FE729AB867A9}" type="slidenum">
              <a:rPr lang="en-IN" smtClean="0"/>
              <a:pPr/>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1246811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BD0E54B-46A5-4028-8D5C-FE729AB867A9}" type="slidenum">
              <a:rPr lang="en-IN" smtClean="0"/>
              <a:pPr/>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278949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BD0E54B-46A5-4028-8D5C-FE729AB867A9}" type="slidenum">
              <a:rPr lang="en-IN" smtClean="0"/>
              <a:pPr/>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1304919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BD0E54B-46A5-4028-8D5C-FE729AB867A9}" type="slidenum">
              <a:rPr lang="en-IN" smtClean="0"/>
              <a:pPr/>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321179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BD0E54B-46A5-4028-8D5C-FE729AB867A9}" type="slidenum">
              <a:rPr lang="en-IN" smtClean="0"/>
              <a:pPr/>
              <a:t>‹#›</a:t>
            </a:fld>
            <a:endParaRPr lang="en-IN"/>
          </a:p>
        </p:txBody>
      </p:sp>
    </p:spTree>
    <p:extLst>
      <p:ext uri="{BB962C8B-B14F-4D97-AF65-F5344CB8AC3E}">
        <p14:creationId xmlns="" xmlns:p14="http://schemas.microsoft.com/office/powerpoint/2010/main" val="27576645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38534F-A60C-47AA-ADED-2FD137706BCF}" type="datetimeFigureOut">
              <a:rPr lang="en-IN" smtClean="0"/>
              <a:pPr/>
              <a:t>06-05-2021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BD0E54B-46A5-4028-8D5C-FE729AB867A9}" type="slidenum">
              <a:rPr lang="en-IN" smtClean="0"/>
              <a:pPr/>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992862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6238534F-A60C-47AA-ADED-2FD137706BCF}" type="datetimeFigureOut">
              <a:rPr lang="en-IN" smtClean="0"/>
              <a:pPr/>
              <a:t>06-05-2021</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1BD0E54B-46A5-4028-8D5C-FE729AB867A9}" type="slidenum">
              <a:rPr lang="en-IN" smtClean="0"/>
              <a:pPr/>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 xmlns:p14="http://schemas.microsoft.com/office/powerpoint/2010/main" val="16140159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cstate="print">
            <a:extLst>
              <a:ext uri="{28A0092B-C50C-407E-A947-70E740481C1C}">
                <a14:useLocalDpi xmlns=""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6238534F-A60C-47AA-ADED-2FD137706BCF}" type="datetimeFigureOut">
              <a:rPr lang="en-IN" smtClean="0"/>
              <a:pPr/>
              <a:t>06-05-2021</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1BD0E54B-46A5-4028-8D5C-FE729AB867A9}" type="slidenum">
              <a:rPr lang="en-IN" smtClean="0"/>
              <a:pPr/>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946953727"/>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2C80EE5-1F15-49DF-9958-3CBB34E8EA35}"/>
              </a:ext>
            </a:extLst>
          </p:cNvPr>
          <p:cNvSpPr>
            <a:spLocks noGrp="1"/>
          </p:cNvSpPr>
          <p:nvPr>
            <p:ph type="ctrTitle"/>
          </p:nvPr>
        </p:nvSpPr>
        <p:spPr/>
        <p:txBody>
          <a:bodyPr>
            <a:normAutofit fontScale="90000"/>
          </a:bodyPr>
          <a:lstStyle/>
          <a:p>
            <a:r>
              <a:rPr lang="en-IN" dirty="0">
                <a:solidFill>
                  <a:srgbClr val="FF0000"/>
                </a:solidFill>
              </a:rPr>
              <a:t>CU</a:t>
            </a:r>
            <a:r>
              <a:rPr lang="en-IN" dirty="0"/>
              <a:t>-EVENT MANAGEMENT</a:t>
            </a:r>
            <a:br>
              <a:rPr lang="en-IN" dirty="0"/>
            </a:br>
            <a:r>
              <a:rPr lang="en-IN" dirty="0"/>
              <a:t>SYSTEM</a:t>
            </a:r>
          </a:p>
        </p:txBody>
      </p:sp>
      <p:sp>
        <p:nvSpPr>
          <p:cNvPr id="3" name="Subtitle 2">
            <a:extLst>
              <a:ext uri="{FF2B5EF4-FFF2-40B4-BE49-F238E27FC236}">
                <a16:creationId xmlns="" xmlns:a16="http://schemas.microsoft.com/office/drawing/2014/main" id="{6E4E07C6-1393-4D7E-920D-E3225A07250C}"/>
              </a:ext>
            </a:extLst>
          </p:cNvPr>
          <p:cNvSpPr>
            <a:spLocks noGrp="1"/>
          </p:cNvSpPr>
          <p:nvPr>
            <p:ph type="subTitle" idx="1"/>
          </p:nvPr>
        </p:nvSpPr>
        <p:spPr/>
        <p:txBody>
          <a:bodyPr>
            <a:normAutofit fontScale="25000" lnSpcReduction="20000"/>
          </a:bodyPr>
          <a:lstStyle/>
          <a:p>
            <a:pPr algn="l"/>
            <a:r>
              <a:rPr lang="en-IN" dirty="0"/>
              <a:t>                                                                                                                              </a:t>
            </a:r>
            <a:r>
              <a:rPr lang="en-IN" sz="8000" dirty="0"/>
              <a:t>TEAM MEMBERS -</a:t>
            </a:r>
          </a:p>
          <a:p>
            <a:pPr lvl="1"/>
            <a:r>
              <a:rPr lang="en-IN" sz="8000" dirty="0" smtClean="0"/>
              <a:t>     HARSHIT SRIVASTAVA (19BCS1142)                                   </a:t>
            </a:r>
          </a:p>
          <a:p>
            <a:pPr lvl="6" algn="l"/>
            <a:r>
              <a:rPr lang="en-IN" sz="7800" dirty="0" smtClean="0"/>
              <a:t>TANMAY </a:t>
            </a:r>
            <a:r>
              <a:rPr lang="en-IN" sz="7800" dirty="0"/>
              <a:t>TRIPATHI (19BCS1120)</a:t>
            </a:r>
          </a:p>
          <a:p>
            <a:pPr algn="l"/>
            <a:r>
              <a:rPr lang="en-IN" sz="8000" dirty="0"/>
              <a:t>                                   </a:t>
            </a:r>
          </a:p>
          <a:p>
            <a:pPr algn="l"/>
            <a:endParaRPr lang="en-IN" dirty="0"/>
          </a:p>
        </p:txBody>
      </p:sp>
    </p:spTree>
    <p:extLst>
      <p:ext uri="{BB962C8B-B14F-4D97-AF65-F5344CB8AC3E}">
        <p14:creationId xmlns="" xmlns:p14="http://schemas.microsoft.com/office/powerpoint/2010/main" val="15331388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B61B42-7A17-40EC-BB57-8C28B766C2DA}"/>
              </a:ext>
            </a:extLst>
          </p:cNvPr>
          <p:cNvSpPr>
            <a:spLocks noGrp="1"/>
          </p:cNvSpPr>
          <p:nvPr>
            <p:ph type="title"/>
          </p:nvPr>
        </p:nvSpPr>
        <p:spPr>
          <a:xfrm>
            <a:off x="1404080" y="24343"/>
            <a:ext cx="9603275" cy="1049235"/>
          </a:xfrm>
        </p:spPr>
        <p:txBody>
          <a:bodyPr>
            <a:normAutofit/>
          </a:bodyPr>
          <a:lstStyle/>
          <a:p>
            <a:pPr algn="ctr"/>
            <a:r>
              <a:rPr lang="en-IN" sz="4000" dirty="0" smtClean="0"/>
              <a:t>OTHERS</a:t>
            </a:r>
            <a:endParaRPr lang="en-IN" sz="4000" dirty="0"/>
          </a:p>
        </p:txBody>
      </p:sp>
      <p:sp>
        <p:nvSpPr>
          <p:cNvPr id="4" name="Content Placeholder 3"/>
          <p:cNvSpPr>
            <a:spLocks noGrp="1"/>
          </p:cNvSpPr>
          <p:nvPr>
            <p:ph idx="1"/>
          </p:nvPr>
        </p:nvSpPr>
        <p:spPr/>
        <p:txBody>
          <a:bodyPr/>
          <a:lstStyle/>
          <a:p>
            <a:endParaRPr lang="en-US"/>
          </a:p>
        </p:txBody>
      </p:sp>
      <p:pic>
        <p:nvPicPr>
          <p:cNvPr id="3074" name="Picture 2"/>
          <p:cNvPicPr>
            <a:picLocks noChangeAspect="1" noChangeArrowheads="1"/>
          </p:cNvPicPr>
          <p:nvPr/>
        </p:nvPicPr>
        <p:blipFill>
          <a:blip r:embed="rId2" cstate="print"/>
          <a:srcRect/>
          <a:stretch>
            <a:fillRect/>
          </a:stretch>
        </p:blipFill>
        <p:spPr bwMode="auto">
          <a:xfrm>
            <a:off x="189781" y="771824"/>
            <a:ext cx="11723317" cy="5732493"/>
          </a:xfrm>
          <a:prstGeom prst="rect">
            <a:avLst/>
          </a:prstGeom>
          <a:noFill/>
          <a:ln w="9525">
            <a:noFill/>
            <a:miter lim="800000"/>
            <a:headEnd/>
            <a:tailEnd/>
          </a:ln>
        </p:spPr>
      </p:pic>
    </p:spTree>
    <p:extLst>
      <p:ext uri="{BB962C8B-B14F-4D97-AF65-F5344CB8AC3E}">
        <p14:creationId xmlns="" xmlns:p14="http://schemas.microsoft.com/office/powerpoint/2010/main" val="263760668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B61B42-7A17-40EC-BB57-8C28B766C2DA}"/>
              </a:ext>
            </a:extLst>
          </p:cNvPr>
          <p:cNvSpPr>
            <a:spLocks noGrp="1"/>
          </p:cNvSpPr>
          <p:nvPr>
            <p:ph type="title"/>
          </p:nvPr>
        </p:nvSpPr>
        <p:spPr>
          <a:xfrm>
            <a:off x="1404080" y="24343"/>
            <a:ext cx="9603275" cy="1049235"/>
          </a:xfrm>
        </p:spPr>
        <p:txBody>
          <a:bodyPr>
            <a:normAutofit/>
          </a:bodyPr>
          <a:lstStyle/>
          <a:p>
            <a:pPr algn="ctr"/>
            <a:r>
              <a:rPr lang="en-IN" sz="4000" dirty="0" smtClean="0"/>
              <a:t>STUDENT’S EVENTS HISTORY</a:t>
            </a:r>
            <a:endParaRPr lang="en-IN" sz="4000" dirty="0"/>
          </a:p>
        </p:txBody>
      </p:sp>
      <p:sp>
        <p:nvSpPr>
          <p:cNvPr id="4" name="Content Placeholder 3"/>
          <p:cNvSpPr>
            <a:spLocks noGrp="1"/>
          </p:cNvSpPr>
          <p:nvPr>
            <p:ph idx="1"/>
          </p:nvPr>
        </p:nvSpPr>
        <p:spPr/>
        <p:txBody>
          <a:bodyPr/>
          <a:lstStyle/>
          <a:p>
            <a:endParaRPr lang="en-US"/>
          </a:p>
        </p:txBody>
      </p:sp>
      <p:pic>
        <p:nvPicPr>
          <p:cNvPr id="7170" name="Picture 2"/>
          <p:cNvPicPr>
            <a:picLocks noChangeAspect="1" noChangeArrowheads="1"/>
          </p:cNvPicPr>
          <p:nvPr/>
        </p:nvPicPr>
        <p:blipFill>
          <a:blip r:embed="rId2" cstate="print"/>
          <a:srcRect/>
          <a:stretch>
            <a:fillRect/>
          </a:stretch>
        </p:blipFill>
        <p:spPr bwMode="auto">
          <a:xfrm>
            <a:off x="212006" y="832689"/>
            <a:ext cx="11675194" cy="5736896"/>
          </a:xfrm>
          <a:prstGeom prst="rect">
            <a:avLst/>
          </a:prstGeom>
          <a:noFill/>
          <a:ln w="9525">
            <a:noFill/>
            <a:miter lim="800000"/>
            <a:headEnd/>
            <a:tailEnd/>
          </a:ln>
        </p:spPr>
      </p:pic>
    </p:spTree>
    <p:extLst>
      <p:ext uri="{BB962C8B-B14F-4D97-AF65-F5344CB8AC3E}">
        <p14:creationId xmlns="" xmlns:p14="http://schemas.microsoft.com/office/powerpoint/2010/main" val="26376066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5E6D322-5FFC-4277-82BF-BA4A39289293}"/>
              </a:ext>
            </a:extLst>
          </p:cNvPr>
          <p:cNvSpPr>
            <a:spLocks noGrp="1"/>
          </p:cNvSpPr>
          <p:nvPr>
            <p:ph type="title"/>
          </p:nvPr>
        </p:nvSpPr>
        <p:spPr>
          <a:xfrm>
            <a:off x="1294362" y="0"/>
            <a:ext cx="9603275" cy="1049235"/>
          </a:xfrm>
        </p:spPr>
        <p:txBody>
          <a:bodyPr>
            <a:normAutofit/>
          </a:bodyPr>
          <a:lstStyle/>
          <a:p>
            <a:pPr algn="ctr"/>
            <a:r>
              <a:rPr lang="en-IN" sz="4000" dirty="0"/>
              <a:t>Admin login page</a:t>
            </a:r>
          </a:p>
        </p:txBody>
      </p:sp>
      <p:sp>
        <p:nvSpPr>
          <p:cNvPr id="4" name="Content Placeholder 3"/>
          <p:cNvSpPr>
            <a:spLocks noGrp="1"/>
          </p:cNvSpPr>
          <p:nvPr>
            <p:ph idx="1"/>
          </p:nvPr>
        </p:nvSpPr>
        <p:spPr/>
        <p:txBody>
          <a:bodyPr/>
          <a:lstStyle/>
          <a:p>
            <a:endParaRPr lang="en-US"/>
          </a:p>
        </p:txBody>
      </p:sp>
      <p:pic>
        <p:nvPicPr>
          <p:cNvPr id="1026" name="Picture 2"/>
          <p:cNvPicPr>
            <a:picLocks noChangeAspect="1" noChangeArrowheads="1"/>
          </p:cNvPicPr>
          <p:nvPr/>
        </p:nvPicPr>
        <p:blipFill>
          <a:blip r:embed="rId2" cstate="print"/>
          <a:srcRect/>
          <a:stretch>
            <a:fillRect/>
          </a:stretch>
        </p:blipFill>
        <p:spPr bwMode="auto">
          <a:xfrm>
            <a:off x="146649" y="873544"/>
            <a:ext cx="11861321" cy="5809753"/>
          </a:xfrm>
          <a:prstGeom prst="rect">
            <a:avLst/>
          </a:prstGeom>
          <a:noFill/>
          <a:ln w="9525">
            <a:noFill/>
            <a:miter lim="800000"/>
            <a:headEnd/>
            <a:tailEnd/>
          </a:ln>
        </p:spPr>
      </p:pic>
    </p:spTree>
    <p:extLst>
      <p:ext uri="{BB962C8B-B14F-4D97-AF65-F5344CB8AC3E}">
        <p14:creationId xmlns="" xmlns:p14="http://schemas.microsoft.com/office/powerpoint/2010/main" val="9059397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86CC9B88-492D-42B0-9E4C-6C6667486C7D}"/>
              </a:ext>
            </a:extLst>
          </p:cNvPr>
          <p:cNvPicPr>
            <a:picLocks noChangeAspect="1"/>
          </p:cNvPicPr>
          <p:nvPr/>
        </p:nvPicPr>
        <p:blipFill>
          <a:blip r:embed="rId2" cstate="print"/>
          <a:stretch>
            <a:fillRect/>
          </a:stretch>
        </p:blipFill>
        <p:spPr>
          <a:xfrm>
            <a:off x="184558" y="1073834"/>
            <a:ext cx="11635530" cy="5444412"/>
          </a:xfrm>
          <a:prstGeom prst="rect">
            <a:avLst/>
          </a:prstGeom>
        </p:spPr>
      </p:pic>
      <p:sp>
        <p:nvSpPr>
          <p:cNvPr id="5" name="Rectangle 4">
            <a:extLst>
              <a:ext uri="{FF2B5EF4-FFF2-40B4-BE49-F238E27FC236}">
                <a16:creationId xmlns="" xmlns:a16="http://schemas.microsoft.com/office/drawing/2014/main" id="{7C28BFD9-CF7C-4246-AA00-0CE6D0DDC0EE}"/>
              </a:ext>
            </a:extLst>
          </p:cNvPr>
          <p:cNvSpPr/>
          <p:nvPr/>
        </p:nvSpPr>
        <p:spPr>
          <a:xfrm>
            <a:off x="3743807" y="150504"/>
            <a:ext cx="4469492"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Admin Home Page</a:t>
            </a:r>
          </a:p>
        </p:txBody>
      </p:sp>
      <p:pic>
        <p:nvPicPr>
          <p:cNvPr id="3074" name="Picture 2"/>
          <p:cNvPicPr>
            <a:picLocks noChangeAspect="1" noChangeArrowheads="1"/>
          </p:cNvPicPr>
          <p:nvPr/>
        </p:nvPicPr>
        <p:blipFill>
          <a:blip r:embed="rId3" cstate="print"/>
          <a:srcRect/>
          <a:stretch>
            <a:fillRect/>
          </a:stretch>
        </p:blipFill>
        <p:spPr bwMode="auto">
          <a:xfrm>
            <a:off x="165100" y="914400"/>
            <a:ext cx="11661715" cy="5763128"/>
          </a:xfrm>
          <a:prstGeom prst="rect">
            <a:avLst/>
          </a:prstGeom>
          <a:noFill/>
          <a:ln w="9525">
            <a:noFill/>
            <a:miter lim="800000"/>
            <a:headEnd/>
            <a:tailEnd/>
          </a:ln>
        </p:spPr>
      </p:pic>
    </p:spTree>
    <p:extLst>
      <p:ext uri="{BB962C8B-B14F-4D97-AF65-F5344CB8AC3E}">
        <p14:creationId xmlns="" xmlns:p14="http://schemas.microsoft.com/office/powerpoint/2010/main" val="17679334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8DBBFE8E-57B2-4745-8715-32E03954CB9F}"/>
              </a:ext>
            </a:extLst>
          </p:cNvPr>
          <p:cNvSpPr/>
          <p:nvPr/>
        </p:nvSpPr>
        <p:spPr>
          <a:xfrm>
            <a:off x="3944738" y="2967335"/>
            <a:ext cx="430252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Your text here</a:t>
            </a:r>
          </a:p>
        </p:txBody>
      </p:sp>
      <p:sp>
        <p:nvSpPr>
          <p:cNvPr id="5" name="Rectangle 4">
            <a:extLst>
              <a:ext uri="{FF2B5EF4-FFF2-40B4-BE49-F238E27FC236}">
                <a16:creationId xmlns="" xmlns:a16="http://schemas.microsoft.com/office/drawing/2014/main" id="{9A2C31BA-02EA-4120-BB57-71420357F785}"/>
              </a:ext>
            </a:extLst>
          </p:cNvPr>
          <p:cNvSpPr/>
          <p:nvPr/>
        </p:nvSpPr>
        <p:spPr>
          <a:xfrm>
            <a:off x="4331545" y="0"/>
            <a:ext cx="2824235"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Event Form</a:t>
            </a:r>
          </a:p>
        </p:txBody>
      </p:sp>
      <p:pic>
        <p:nvPicPr>
          <p:cNvPr id="5122" name="Picture 2"/>
          <p:cNvPicPr>
            <a:picLocks noChangeAspect="1" noChangeArrowheads="1"/>
          </p:cNvPicPr>
          <p:nvPr/>
        </p:nvPicPr>
        <p:blipFill>
          <a:blip r:embed="rId2" cstate="print"/>
          <a:srcRect/>
          <a:stretch>
            <a:fillRect/>
          </a:stretch>
        </p:blipFill>
        <p:spPr bwMode="auto">
          <a:xfrm>
            <a:off x="0" y="705090"/>
            <a:ext cx="12058650" cy="5930900"/>
          </a:xfrm>
          <a:prstGeom prst="rect">
            <a:avLst/>
          </a:prstGeom>
          <a:noFill/>
          <a:ln w="9525">
            <a:noFill/>
            <a:miter lim="800000"/>
            <a:headEnd/>
            <a:tailEnd/>
          </a:ln>
        </p:spPr>
      </p:pic>
    </p:spTree>
    <p:extLst>
      <p:ext uri="{BB962C8B-B14F-4D97-AF65-F5344CB8AC3E}">
        <p14:creationId xmlns="" xmlns:p14="http://schemas.microsoft.com/office/powerpoint/2010/main" val="14943577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8E9759CA-867C-4B44-8A72-87D6EE8F8259}"/>
              </a:ext>
            </a:extLst>
          </p:cNvPr>
          <p:cNvSpPr/>
          <p:nvPr/>
        </p:nvSpPr>
        <p:spPr>
          <a:xfrm>
            <a:off x="3944738" y="2967335"/>
            <a:ext cx="430252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Your text here</a:t>
            </a:r>
          </a:p>
        </p:txBody>
      </p:sp>
      <p:pic>
        <p:nvPicPr>
          <p:cNvPr id="6146" name="Picture 2"/>
          <p:cNvPicPr>
            <a:picLocks noChangeAspect="1" noChangeArrowheads="1"/>
          </p:cNvPicPr>
          <p:nvPr/>
        </p:nvPicPr>
        <p:blipFill>
          <a:blip r:embed="rId2" cstate="print"/>
          <a:srcRect/>
          <a:stretch>
            <a:fillRect/>
          </a:stretch>
        </p:blipFill>
        <p:spPr bwMode="auto">
          <a:xfrm>
            <a:off x="149572" y="638354"/>
            <a:ext cx="11909078" cy="5857335"/>
          </a:xfrm>
          <a:prstGeom prst="rect">
            <a:avLst/>
          </a:prstGeom>
          <a:noFill/>
          <a:ln w="9525">
            <a:noFill/>
            <a:miter lim="800000"/>
            <a:headEnd/>
            <a:tailEnd/>
          </a:ln>
        </p:spPr>
      </p:pic>
    </p:spTree>
    <p:extLst>
      <p:ext uri="{BB962C8B-B14F-4D97-AF65-F5344CB8AC3E}">
        <p14:creationId xmlns="" xmlns:p14="http://schemas.microsoft.com/office/powerpoint/2010/main" val="5856532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33735655-7D74-4EAB-A77E-A3DB8D2D44A0}"/>
              </a:ext>
            </a:extLst>
          </p:cNvPr>
          <p:cNvSpPr/>
          <p:nvPr/>
        </p:nvSpPr>
        <p:spPr>
          <a:xfrm>
            <a:off x="3076301" y="0"/>
            <a:ext cx="5485733"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Event Description Page</a:t>
            </a:r>
          </a:p>
        </p:txBody>
      </p:sp>
      <p:pic>
        <p:nvPicPr>
          <p:cNvPr id="4098" name="Picture 2"/>
          <p:cNvPicPr>
            <a:picLocks noChangeAspect="1" noChangeArrowheads="1"/>
          </p:cNvPicPr>
          <p:nvPr/>
        </p:nvPicPr>
        <p:blipFill>
          <a:blip r:embed="rId2" cstate="print"/>
          <a:srcRect/>
          <a:stretch>
            <a:fillRect/>
          </a:stretch>
        </p:blipFill>
        <p:spPr bwMode="auto">
          <a:xfrm>
            <a:off x="103517" y="817232"/>
            <a:ext cx="11964838" cy="5844748"/>
          </a:xfrm>
          <a:prstGeom prst="rect">
            <a:avLst/>
          </a:prstGeom>
          <a:noFill/>
          <a:ln w="9525">
            <a:noFill/>
            <a:miter lim="800000"/>
            <a:headEnd/>
            <a:tailEnd/>
          </a:ln>
        </p:spPr>
      </p:pic>
    </p:spTree>
    <p:extLst>
      <p:ext uri="{BB962C8B-B14F-4D97-AF65-F5344CB8AC3E}">
        <p14:creationId xmlns="" xmlns:p14="http://schemas.microsoft.com/office/powerpoint/2010/main" val="26101263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33735655-7D74-4EAB-A77E-A3DB8D2D44A0}"/>
              </a:ext>
            </a:extLst>
          </p:cNvPr>
          <p:cNvSpPr/>
          <p:nvPr/>
        </p:nvSpPr>
        <p:spPr>
          <a:xfrm>
            <a:off x="3076301" y="0"/>
            <a:ext cx="5485733"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Event Description Page</a:t>
            </a:r>
          </a:p>
        </p:txBody>
      </p:sp>
      <p:pic>
        <p:nvPicPr>
          <p:cNvPr id="5122" name="Picture 2"/>
          <p:cNvPicPr>
            <a:picLocks noChangeAspect="1" noChangeArrowheads="1"/>
          </p:cNvPicPr>
          <p:nvPr/>
        </p:nvPicPr>
        <p:blipFill>
          <a:blip r:embed="rId2" cstate="print"/>
          <a:srcRect/>
          <a:stretch>
            <a:fillRect/>
          </a:stretch>
        </p:blipFill>
        <p:spPr bwMode="auto">
          <a:xfrm>
            <a:off x="138023" y="770926"/>
            <a:ext cx="11895826" cy="5793019"/>
          </a:xfrm>
          <a:prstGeom prst="rect">
            <a:avLst/>
          </a:prstGeom>
          <a:noFill/>
          <a:ln w="9525">
            <a:noFill/>
            <a:miter lim="800000"/>
            <a:headEnd/>
            <a:tailEnd/>
          </a:ln>
        </p:spPr>
      </p:pic>
    </p:spTree>
    <p:extLst>
      <p:ext uri="{BB962C8B-B14F-4D97-AF65-F5344CB8AC3E}">
        <p14:creationId xmlns="" xmlns:p14="http://schemas.microsoft.com/office/powerpoint/2010/main" val="26101263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33735655-7D74-4EAB-A77E-A3DB8D2D44A0}"/>
              </a:ext>
            </a:extLst>
          </p:cNvPr>
          <p:cNvSpPr/>
          <p:nvPr/>
        </p:nvSpPr>
        <p:spPr>
          <a:xfrm>
            <a:off x="3076301" y="0"/>
            <a:ext cx="5485733"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Event Description Page</a:t>
            </a:r>
          </a:p>
        </p:txBody>
      </p:sp>
      <p:pic>
        <p:nvPicPr>
          <p:cNvPr id="6146" name="Picture 2"/>
          <p:cNvPicPr>
            <a:picLocks noChangeAspect="1" noChangeArrowheads="1"/>
          </p:cNvPicPr>
          <p:nvPr/>
        </p:nvPicPr>
        <p:blipFill>
          <a:blip r:embed="rId2" cstate="print"/>
          <a:srcRect/>
          <a:stretch>
            <a:fillRect/>
          </a:stretch>
        </p:blipFill>
        <p:spPr bwMode="auto">
          <a:xfrm>
            <a:off x="184030" y="757281"/>
            <a:ext cx="11849819" cy="5813817"/>
          </a:xfrm>
          <a:prstGeom prst="rect">
            <a:avLst/>
          </a:prstGeom>
          <a:noFill/>
          <a:ln w="9525">
            <a:noFill/>
            <a:miter lim="800000"/>
            <a:headEnd/>
            <a:tailEnd/>
          </a:ln>
        </p:spPr>
      </p:pic>
    </p:spTree>
    <p:extLst>
      <p:ext uri="{BB962C8B-B14F-4D97-AF65-F5344CB8AC3E}">
        <p14:creationId xmlns="" xmlns:p14="http://schemas.microsoft.com/office/powerpoint/2010/main" val="26101263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33735655-7D74-4EAB-A77E-A3DB8D2D44A0}"/>
              </a:ext>
            </a:extLst>
          </p:cNvPr>
          <p:cNvSpPr/>
          <p:nvPr/>
        </p:nvSpPr>
        <p:spPr>
          <a:xfrm>
            <a:off x="4198370" y="0"/>
            <a:ext cx="3241592" cy="769441"/>
          </a:xfrm>
          <a:prstGeom prst="rect">
            <a:avLst/>
          </a:prstGeom>
          <a:noFill/>
        </p:spPr>
        <p:txBody>
          <a:bodyPr wrap="none" lIns="91440" tIns="45720" rIns="91440" bIns="45720">
            <a:spAutoFit/>
          </a:bodyPr>
          <a:lstStyle/>
          <a:p>
            <a:pPr algn="ctr"/>
            <a:r>
              <a:rPr lang="en-US" sz="4400" dirty="0" smtClean="0">
                <a:ln w="0"/>
                <a:effectLst>
                  <a:outerShdw blurRad="38100" dist="19050" dir="2700000" algn="tl" rotWithShape="0">
                    <a:schemeClr val="dk1">
                      <a:alpha val="40000"/>
                    </a:schemeClr>
                  </a:outerShdw>
                </a:effectLst>
              </a:rPr>
              <a:t>Cultural</a:t>
            </a:r>
            <a:r>
              <a:rPr lang="en-US" sz="4400" b="0" cap="none" spc="0" dirty="0" smtClean="0">
                <a:ln w="0"/>
                <a:solidFill>
                  <a:schemeClr val="tx1"/>
                </a:solidFill>
                <a:effectLst>
                  <a:outerShdw blurRad="38100" dist="19050" dir="2700000" algn="tl" rotWithShape="0">
                    <a:schemeClr val="dk1">
                      <a:alpha val="40000"/>
                    </a:schemeClr>
                  </a:outerShdw>
                </a:effectLst>
              </a:rPr>
              <a:t> </a:t>
            </a:r>
            <a:r>
              <a:rPr lang="en-US" sz="4400" b="0" cap="none" spc="0" dirty="0">
                <a:ln w="0"/>
                <a:solidFill>
                  <a:schemeClr val="tx1"/>
                </a:solidFill>
                <a:effectLst>
                  <a:outerShdw blurRad="38100" dist="19050" dir="2700000" algn="tl" rotWithShape="0">
                    <a:schemeClr val="dk1">
                      <a:alpha val="40000"/>
                    </a:schemeClr>
                  </a:outerShdw>
                </a:effectLst>
              </a:rPr>
              <a:t>Page</a:t>
            </a:r>
          </a:p>
        </p:txBody>
      </p:sp>
      <p:pic>
        <p:nvPicPr>
          <p:cNvPr id="4" name="Picture 3" descr="C:\Users\Asus\OneDrive\Pictures\Screenshots\Screenshot (613).png"/>
          <p:cNvPicPr/>
          <p:nvPr/>
        </p:nvPicPr>
        <p:blipFill>
          <a:blip r:embed="rId2" cstate="print"/>
          <a:srcRect/>
          <a:stretch>
            <a:fillRect/>
          </a:stretch>
        </p:blipFill>
        <p:spPr bwMode="auto">
          <a:xfrm>
            <a:off x="475890" y="705928"/>
            <a:ext cx="11333671" cy="5867400"/>
          </a:xfrm>
          <a:prstGeom prst="rect">
            <a:avLst/>
          </a:prstGeom>
          <a:noFill/>
          <a:ln w="9525">
            <a:noFill/>
            <a:miter lim="800000"/>
            <a:headEnd/>
            <a:tailEnd/>
          </a:ln>
        </p:spPr>
      </p:pic>
    </p:spTree>
    <p:extLst>
      <p:ext uri="{BB962C8B-B14F-4D97-AF65-F5344CB8AC3E}">
        <p14:creationId xmlns="" xmlns:p14="http://schemas.microsoft.com/office/powerpoint/2010/main" val="26101263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D2E1BA4-7DBA-48A5-8F0E-8993C70892F9}"/>
              </a:ext>
            </a:extLst>
          </p:cNvPr>
          <p:cNvSpPr>
            <a:spLocks noGrp="1"/>
          </p:cNvSpPr>
          <p:nvPr>
            <p:ph type="title"/>
          </p:nvPr>
        </p:nvSpPr>
        <p:spPr>
          <a:xfrm>
            <a:off x="1451579" y="1140903"/>
            <a:ext cx="9603275" cy="712851"/>
          </a:xfrm>
        </p:spPr>
        <p:txBody>
          <a:bodyPr/>
          <a:lstStyle/>
          <a:p>
            <a:r>
              <a:rPr lang="en-IN" dirty="0"/>
              <a:t>ABOUT PROJECT</a:t>
            </a:r>
          </a:p>
        </p:txBody>
      </p:sp>
      <p:sp>
        <p:nvSpPr>
          <p:cNvPr id="3" name="Content Placeholder 2">
            <a:extLst>
              <a:ext uri="{FF2B5EF4-FFF2-40B4-BE49-F238E27FC236}">
                <a16:creationId xmlns="" xmlns:a16="http://schemas.microsoft.com/office/drawing/2014/main" id="{D84F481A-0413-49F8-8B22-AD3941FC7297}"/>
              </a:ext>
            </a:extLst>
          </p:cNvPr>
          <p:cNvSpPr>
            <a:spLocks noGrp="1"/>
          </p:cNvSpPr>
          <p:nvPr>
            <p:ph idx="1"/>
          </p:nvPr>
        </p:nvSpPr>
        <p:spPr/>
        <p:txBody>
          <a:bodyPr/>
          <a:lstStyle/>
          <a:p>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CU-Event Management System is a web page for students of Chandigarh University for getting them notified about all competitions and events held in college and outside college which are technical and non-technical. Main aim of this project to link it with college official information management site, and then on that page teachers, organizations and admins can post events and competition on that page by which it become easier for student to get notified and the for admins it become easier to manage records.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 xmlns:p14="http://schemas.microsoft.com/office/powerpoint/2010/main" val="299612825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33735655-7D74-4EAB-A77E-A3DB8D2D44A0}"/>
              </a:ext>
            </a:extLst>
          </p:cNvPr>
          <p:cNvSpPr/>
          <p:nvPr/>
        </p:nvSpPr>
        <p:spPr>
          <a:xfrm>
            <a:off x="4198370" y="0"/>
            <a:ext cx="3241592" cy="769441"/>
          </a:xfrm>
          <a:prstGeom prst="rect">
            <a:avLst/>
          </a:prstGeom>
          <a:noFill/>
        </p:spPr>
        <p:txBody>
          <a:bodyPr wrap="none" lIns="91440" tIns="45720" rIns="91440" bIns="45720">
            <a:spAutoFit/>
          </a:bodyPr>
          <a:lstStyle/>
          <a:p>
            <a:pPr algn="ctr"/>
            <a:r>
              <a:rPr lang="en-US" sz="4400" dirty="0" smtClean="0">
                <a:ln w="0"/>
                <a:effectLst>
                  <a:outerShdw blurRad="38100" dist="19050" dir="2700000" algn="tl" rotWithShape="0">
                    <a:schemeClr val="dk1">
                      <a:alpha val="40000"/>
                    </a:schemeClr>
                  </a:outerShdw>
                </a:effectLst>
              </a:rPr>
              <a:t>Cultural</a:t>
            </a:r>
            <a:r>
              <a:rPr lang="en-US" sz="4400" b="0" cap="none" spc="0" dirty="0" smtClean="0">
                <a:ln w="0"/>
                <a:solidFill>
                  <a:schemeClr val="tx1"/>
                </a:solidFill>
                <a:effectLst>
                  <a:outerShdw blurRad="38100" dist="19050" dir="2700000" algn="tl" rotWithShape="0">
                    <a:schemeClr val="dk1">
                      <a:alpha val="40000"/>
                    </a:schemeClr>
                  </a:outerShdw>
                </a:effectLst>
              </a:rPr>
              <a:t> </a:t>
            </a:r>
            <a:r>
              <a:rPr lang="en-US" sz="4400" b="0" cap="none" spc="0" dirty="0">
                <a:ln w="0"/>
                <a:solidFill>
                  <a:schemeClr val="tx1"/>
                </a:solidFill>
                <a:effectLst>
                  <a:outerShdw blurRad="38100" dist="19050" dir="2700000" algn="tl" rotWithShape="0">
                    <a:schemeClr val="dk1">
                      <a:alpha val="40000"/>
                    </a:schemeClr>
                  </a:outerShdw>
                </a:effectLst>
              </a:rPr>
              <a:t>Page</a:t>
            </a:r>
          </a:p>
        </p:txBody>
      </p:sp>
      <p:pic>
        <p:nvPicPr>
          <p:cNvPr id="6" name="Picture 5" descr="C:\Users\Asus\OneDrive\Pictures\Screenshots\Screenshot (614).png"/>
          <p:cNvPicPr/>
          <p:nvPr/>
        </p:nvPicPr>
        <p:blipFill>
          <a:blip r:embed="rId2" cstate="print"/>
          <a:srcRect/>
          <a:stretch>
            <a:fillRect/>
          </a:stretch>
        </p:blipFill>
        <p:spPr bwMode="auto">
          <a:xfrm>
            <a:off x="769189" y="871268"/>
            <a:ext cx="10850592" cy="5529532"/>
          </a:xfrm>
          <a:prstGeom prst="rect">
            <a:avLst/>
          </a:prstGeom>
          <a:noFill/>
          <a:ln w="9525">
            <a:noFill/>
            <a:miter lim="800000"/>
            <a:headEnd/>
            <a:tailEnd/>
          </a:ln>
        </p:spPr>
      </p:pic>
    </p:spTree>
    <p:extLst>
      <p:ext uri="{BB962C8B-B14F-4D97-AF65-F5344CB8AC3E}">
        <p14:creationId xmlns="" xmlns:p14="http://schemas.microsoft.com/office/powerpoint/2010/main" val="26101263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33735655-7D74-4EAB-A77E-A3DB8D2D44A0}"/>
              </a:ext>
            </a:extLst>
          </p:cNvPr>
          <p:cNvSpPr/>
          <p:nvPr/>
        </p:nvSpPr>
        <p:spPr>
          <a:xfrm>
            <a:off x="4198370" y="0"/>
            <a:ext cx="3241592" cy="769441"/>
          </a:xfrm>
          <a:prstGeom prst="rect">
            <a:avLst/>
          </a:prstGeom>
          <a:noFill/>
        </p:spPr>
        <p:txBody>
          <a:bodyPr wrap="none" lIns="91440" tIns="45720" rIns="91440" bIns="45720">
            <a:spAutoFit/>
          </a:bodyPr>
          <a:lstStyle/>
          <a:p>
            <a:pPr algn="ctr"/>
            <a:r>
              <a:rPr lang="en-US" sz="4400" dirty="0" smtClean="0">
                <a:ln w="0"/>
                <a:effectLst>
                  <a:outerShdw blurRad="38100" dist="19050" dir="2700000" algn="tl" rotWithShape="0">
                    <a:schemeClr val="dk1">
                      <a:alpha val="40000"/>
                    </a:schemeClr>
                  </a:outerShdw>
                </a:effectLst>
              </a:rPr>
              <a:t>Cultural</a:t>
            </a:r>
            <a:r>
              <a:rPr lang="en-US" sz="4400" b="0" cap="none" spc="0" dirty="0" smtClean="0">
                <a:ln w="0"/>
                <a:solidFill>
                  <a:schemeClr val="tx1"/>
                </a:solidFill>
                <a:effectLst>
                  <a:outerShdw blurRad="38100" dist="19050" dir="2700000" algn="tl" rotWithShape="0">
                    <a:schemeClr val="dk1">
                      <a:alpha val="40000"/>
                    </a:schemeClr>
                  </a:outerShdw>
                </a:effectLst>
              </a:rPr>
              <a:t> </a:t>
            </a:r>
            <a:r>
              <a:rPr lang="en-US" sz="4400" b="0" cap="none" spc="0" dirty="0">
                <a:ln w="0"/>
                <a:solidFill>
                  <a:schemeClr val="tx1"/>
                </a:solidFill>
                <a:effectLst>
                  <a:outerShdw blurRad="38100" dist="19050" dir="2700000" algn="tl" rotWithShape="0">
                    <a:schemeClr val="dk1">
                      <a:alpha val="40000"/>
                    </a:schemeClr>
                  </a:outerShdw>
                </a:effectLst>
              </a:rPr>
              <a:t>Page</a:t>
            </a:r>
          </a:p>
        </p:txBody>
      </p:sp>
      <p:pic>
        <p:nvPicPr>
          <p:cNvPr id="4" name="Picture 3" descr="C:\Users\Asus\OneDrive\Pictures\Screenshots\Screenshot (615).png"/>
          <p:cNvPicPr/>
          <p:nvPr/>
        </p:nvPicPr>
        <p:blipFill>
          <a:blip r:embed="rId2" cstate="print"/>
          <a:srcRect/>
          <a:stretch>
            <a:fillRect/>
          </a:stretch>
        </p:blipFill>
        <p:spPr bwMode="auto">
          <a:xfrm>
            <a:off x="751934" y="869830"/>
            <a:ext cx="10721197" cy="5746630"/>
          </a:xfrm>
          <a:prstGeom prst="rect">
            <a:avLst/>
          </a:prstGeom>
          <a:noFill/>
          <a:ln w="9525">
            <a:noFill/>
            <a:miter lim="800000"/>
            <a:headEnd/>
            <a:tailEnd/>
          </a:ln>
        </p:spPr>
      </p:pic>
    </p:spTree>
    <p:extLst>
      <p:ext uri="{BB962C8B-B14F-4D97-AF65-F5344CB8AC3E}">
        <p14:creationId xmlns="" xmlns:p14="http://schemas.microsoft.com/office/powerpoint/2010/main" val="26101263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33735655-7D74-4EAB-A77E-A3DB8D2D44A0}"/>
              </a:ext>
            </a:extLst>
          </p:cNvPr>
          <p:cNvSpPr/>
          <p:nvPr/>
        </p:nvSpPr>
        <p:spPr>
          <a:xfrm>
            <a:off x="1213578" y="0"/>
            <a:ext cx="9211176" cy="769441"/>
          </a:xfrm>
          <a:prstGeom prst="rect">
            <a:avLst/>
          </a:prstGeom>
          <a:noFill/>
        </p:spPr>
        <p:txBody>
          <a:bodyPr wrap="none" lIns="91440" tIns="45720" rIns="91440" bIns="45720">
            <a:spAutoFit/>
          </a:bodyPr>
          <a:lstStyle/>
          <a:p>
            <a:pPr algn="ctr"/>
            <a:r>
              <a:rPr lang="en-US" sz="4400" b="1" u="sng" dirty="0" smtClean="0"/>
              <a:t>Output validation and comparison</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6" name="TextBox 5"/>
          <p:cNvSpPr txBox="1"/>
          <p:nvPr/>
        </p:nvSpPr>
        <p:spPr>
          <a:xfrm>
            <a:off x="767751" y="974783"/>
            <a:ext cx="9721968" cy="984885"/>
          </a:xfrm>
          <a:prstGeom prst="rect">
            <a:avLst/>
          </a:prstGeom>
          <a:noFill/>
        </p:spPr>
        <p:txBody>
          <a:bodyPr wrap="square" rtlCol="0">
            <a:spAutoFit/>
          </a:bodyPr>
          <a:lstStyle/>
          <a:p>
            <a:pPr algn="ctr"/>
            <a:r>
              <a:rPr lang="en-US" sz="2000" b="1" dirty="0" smtClean="0"/>
              <a:t>             Student </a:t>
            </a:r>
            <a:r>
              <a:rPr lang="en-US" sz="2000" b="1" dirty="0" smtClean="0"/>
              <a:t>Login page validation with backend</a:t>
            </a:r>
          </a:p>
          <a:p>
            <a:r>
              <a:rPr lang="en-US" b="1" i="1" dirty="0" smtClean="0">
                <a:solidFill>
                  <a:srgbClr val="FF0000"/>
                </a:solidFill>
              </a:rPr>
              <a:t>Student’s sample database of login credentials</a:t>
            </a:r>
          </a:p>
          <a:p>
            <a:endParaRPr lang="en-US" dirty="0"/>
          </a:p>
        </p:txBody>
      </p:sp>
      <p:pic>
        <p:nvPicPr>
          <p:cNvPr id="7" name="Picture 6" descr="C:\Users\Asus\OneDrive\Pictures\Screenshots\Screenshot (634).png"/>
          <p:cNvPicPr/>
          <p:nvPr/>
        </p:nvPicPr>
        <p:blipFill>
          <a:blip r:embed="rId2" cstate="print"/>
          <a:srcRect/>
          <a:stretch>
            <a:fillRect/>
          </a:stretch>
        </p:blipFill>
        <p:spPr bwMode="auto">
          <a:xfrm>
            <a:off x="769189" y="1700842"/>
            <a:ext cx="6330351" cy="3581400"/>
          </a:xfrm>
          <a:prstGeom prst="rect">
            <a:avLst/>
          </a:prstGeom>
          <a:noFill/>
          <a:ln w="9525">
            <a:noFill/>
            <a:miter lim="800000"/>
            <a:headEnd/>
            <a:tailEnd/>
          </a:ln>
        </p:spPr>
      </p:pic>
      <p:sp>
        <p:nvSpPr>
          <p:cNvPr id="8" name="TextBox 7"/>
          <p:cNvSpPr txBox="1"/>
          <p:nvPr/>
        </p:nvSpPr>
        <p:spPr>
          <a:xfrm>
            <a:off x="7280694" y="1311216"/>
            <a:ext cx="4911306" cy="3929744"/>
          </a:xfrm>
          <a:prstGeom prst="rect">
            <a:avLst/>
          </a:prstGeom>
          <a:noFill/>
        </p:spPr>
        <p:txBody>
          <a:bodyPr wrap="square" rtlCol="0">
            <a:spAutoFit/>
          </a:bodyPr>
          <a:lstStyle/>
          <a:p>
            <a:r>
              <a:rPr lang="en-US" b="1" i="1" dirty="0" smtClean="0">
                <a:solidFill>
                  <a:srgbClr val="FF0000"/>
                </a:solidFill>
              </a:rPr>
              <a:t>Verification </a:t>
            </a:r>
            <a:r>
              <a:rPr lang="en-US" b="1" i="1" dirty="0" smtClean="0">
                <a:solidFill>
                  <a:srgbClr val="FF0000"/>
                </a:solidFill>
              </a:rPr>
              <a:t>of the student’s login credentials </a:t>
            </a:r>
            <a:r>
              <a:rPr lang="en-US" b="1" i="1" dirty="0" smtClean="0">
                <a:solidFill>
                  <a:srgbClr val="FF0000"/>
                </a:solidFill>
              </a:rPr>
              <a:t>:</a:t>
            </a:r>
          </a:p>
          <a:p>
            <a:endParaRPr lang="en-US" sz="1400" dirty="0" smtClean="0"/>
          </a:p>
          <a:p>
            <a:r>
              <a:rPr lang="en-US" sz="1400" dirty="0" smtClean="0">
                <a:solidFill>
                  <a:srgbClr val="002060"/>
                </a:solidFill>
              </a:rPr>
              <a:t>app.post</a:t>
            </a:r>
            <a:r>
              <a:rPr lang="en-US" sz="1400" dirty="0" smtClean="0">
                <a:solidFill>
                  <a:srgbClr val="002060"/>
                </a:solidFill>
              </a:rPr>
              <a:t>("/login", </a:t>
            </a:r>
            <a:r>
              <a:rPr lang="en-US" sz="1400" dirty="0" err="1" smtClean="0">
                <a:solidFill>
                  <a:srgbClr val="002060"/>
                </a:solidFill>
              </a:rPr>
              <a:t>async</a:t>
            </a:r>
            <a:r>
              <a:rPr lang="en-US" sz="1400" dirty="0" smtClean="0">
                <a:solidFill>
                  <a:srgbClr val="002060"/>
                </a:solidFill>
              </a:rPr>
              <a:t> (</a:t>
            </a:r>
            <a:r>
              <a:rPr lang="en-US" sz="1400" dirty="0" err="1" smtClean="0">
                <a:solidFill>
                  <a:srgbClr val="002060"/>
                </a:solidFill>
              </a:rPr>
              <a:t>req,res</a:t>
            </a:r>
            <a:r>
              <a:rPr lang="en-US" sz="1400" dirty="0" smtClean="0">
                <a:solidFill>
                  <a:srgbClr val="002060"/>
                </a:solidFill>
              </a:rPr>
              <a:t>) =&gt; {</a:t>
            </a:r>
          </a:p>
          <a:p>
            <a:r>
              <a:rPr lang="en-US" sz="1400" dirty="0" smtClean="0">
                <a:solidFill>
                  <a:srgbClr val="002060"/>
                </a:solidFill>
              </a:rPr>
              <a:t>    try {</a:t>
            </a:r>
          </a:p>
          <a:p>
            <a:r>
              <a:rPr lang="en-US" sz="1400" dirty="0" smtClean="0">
                <a:solidFill>
                  <a:srgbClr val="002060"/>
                </a:solidFill>
              </a:rPr>
              <a:t>        const </a:t>
            </a:r>
            <a:r>
              <a:rPr lang="en-US" sz="1400" dirty="0" err="1" smtClean="0">
                <a:solidFill>
                  <a:srgbClr val="002060"/>
                </a:solidFill>
              </a:rPr>
              <a:t>uid</a:t>
            </a:r>
            <a:r>
              <a:rPr lang="en-US" sz="1400" dirty="0" smtClean="0">
                <a:solidFill>
                  <a:srgbClr val="002060"/>
                </a:solidFill>
              </a:rPr>
              <a:t> = </a:t>
            </a:r>
            <a:r>
              <a:rPr lang="en-US" sz="1400" dirty="0" err="1" smtClean="0">
                <a:solidFill>
                  <a:srgbClr val="002060"/>
                </a:solidFill>
              </a:rPr>
              <a:t>req.body.uid</a:t>
            </a:r>
            <a:r>
              <a:rPr lang="en-US" sz="1400" dirty="0" smtClean="0">
                <a:solidFill>
                  <a:srgbClr val="002060"/>
                </a:solidFill>
              </a:rPr>
              <a:t>;</a:t>
            </a:r>
          </a:p>
          <a:p>
            <a:r>
              <a:rPr lang="en-US" sz="1400" dirty="0" smtClean="0">
                <a:solidFill>
                  <a:srgbClr val="002060"/>
                </a:solidFill>
              </a:rPr>
              <a:t>        const password = </a:t>
            </a:r>
            <a:r>
              <a:rPr lang="en-US" sz="1400" dirty="0" err="1" smtClean="0">
                <a:solidFill>
                  <a:srgbClr val="002060"/>
                </a:solidFill>
              </a:rPr>
              <a:t>req.body.password</a:t>
            </a:r>
            <a:r>
              <a:rPr lang="en-US" sz="1400" dirty="0" smtClean="0">
                <a:solidFill>
                  <a:srgbClr val="002060"/>
                </a:solidFill>
              </a:rPr>
              <a:t>;</a:t>
            </a:r>
          </a:p>
          <a:p>
            <a:r>
              <a:rPr lang="en-US" sz="1400" dirty="0" smtClean="0">
                <a:solidFill>
                  <a:srgbClr val="002060"/>
                </a:solidFill>
              </a:rPr>
              <a:t>        const </a:t>
            </a:r>
            <a:r>
              <a:rPr lang="en-US" sz="1400" dirty="0" err="1" smtClean="0">
                <a:solidFill>
                  <a:srgbClr val="002060"/>
                </a:solidFill>
              </a:rPr>
              <a:t>studentuid</a:t>
            </a:r>
            <a:r>
              <a:rPr lang="en-US" sz="1400" dirty="0" smtClean="0">
                <a:solidFill>
                  <a:srgbClr val="002060"/>
                </a:solidFill>
              </a:rPr>
              <a:t> = await </a:t>
            </a:r>
            <a:r>
              <a:rPr lang="en-US" sz="1400" dirty="0" err="1" smtClean="0">
                <a:solidFill>
                  <a:srgbClr val="002060"/>
                </a:solidFill>
              </a:rPr>
              <a:t>Register.findOne</a:t>
            </a:r>
            <a:r>
              <a:rPr lang="en-US" sz="1400" dirty="0" smtClean="0">
                <a:solidFill>
                  <a:srgbClr val="002060"/>
                </a:solidFill>
              </a:rPr>
              <a:t>({</a:t>
            </a:r>
            <a:r>
              <a:rPr lang="en-US" sz="1400" dirty="0" err="1" smtClean="0">
                <a:solidFill>
                  <a:srgbClr val="002060"/>
                </a:solidFill>
              </a:rPr>
              <a:t>uid:uid</a:t>
            </a:r>
            <a:r>
              <a:rPr lang="en-US" sz="1400" dirty="0" smtClean="0">
                <a:solidFill>
                  <a:srgbClr val="002060"/>
                </a:solidFill>
              </a:rPr>
              <a:t>});</a:t>
            </a:r>
          </a:p>
          <a:p>
            <a:r>
              <a:rPr lang="en-US" sz="1400" dirty="0" smtClean="0">
                <a:solidFill>
                  <a:srgbClr val="002060"/>
                </a:solidFill>
              </a:rPr>
              <a:t>        if(</a:t>
            </a:r>
            <a:r>
              <a:rPr lang="en-US" sz="1400" dirty="0" err="1" smtClean="0">
                <a:solidFill>
                  <a:srgbClr val="002060"/>
                </a:solidFill>
              </a:rPr>
              <a:t>studentuid.password</a:t>
            </a:r>
            <a:r>
              <a:rPr lang="en-US" sz="1400" dirty="0" smtClean="0">
                <a:solidFill>
                  <a:srgbClr val="002060"/>
                </a:solidFill>
              </a:rPr>
              <a:t> === password){</a:t>
            </a:r>
          </a:p>
          <a:p>
            <a:r>
              <a:rPr lang="en-US" sz="1400" dirty="0" smtClean="0">
                <a:solidFill>
                  <a:srgbClr val="002060"/>
                </a:solidFill>
              </a:rPr>
              <a:t>            </a:t>
            </a:r>
            <a:r>
              <a:rPr lang="en-US" sz="1400" dirty="0" err="1" smtClean="0">
                <a:solidFill>
                  <a:srgbClr val="002060"/>
                </a:solidFill>
              </a:rPr>
              <a:t>res.status</a:t>
            </a:r>
            <a:r>
              <a:rPr lang="en-US" sz="1400" dirty="0" smtClean="0">
                <a:solidFill>
                  <a:srgbClr val="002060"/>
                </a:solidFill>
              </a:rPr>
              <a:t>(201).render("index2");</a:t>
            </a:r>
          </a:p>
          <a:p>
            <a:r>
              <a:rPr lang="en-US" sz="1400" dirty="0" smtClean="0">
                <a:solidFill>
                  <a:srgbClr val="002060"/>
                </a:solidFill>
              </a:rPr>
              <a:t>        }else{</a:t>
            </a:r>
          </a:p>
          <a:p>
            <a:r>
              <a:rPr lang="en-US" sz="1400" dirty="0" smtClean="0">
                <a:solidFill>
                  <a:srgbClr val="002060"/>
                </a:solidFill>
              </a:rPr>
              <a:t>            </a:t>
            </a:r>
            <a:r>
              <a:rPr lang="en-US" sz="1400" dirty="0" err="1" smtClean="0">
                <a:solidFill>
                  <a:srgbClr val="002060"/>
                </a:solidFill>
              </a:rPr>
              <a:t>res.send</a:t>
            </a:r>
            <a:r>
              <a:rPr lang="en-US" sz="1400" dirty="0" smtClean="0">
                <a:solidFill>
                  <a:srgbClr val="002060"/>
                </a:solidFill>
              </a:rPr>
              <a:t>("Invalid password");</a:t>
            </a:r>
          </a:p>
          <a:p>
            <a:r>
              <a:rPr lang="en-US" sz="1400" dirty="0" smtClean="0">
                <a:solidFill>
                  <a:srgbClr val="002060"/>
                </a:solidFill>
              </a:rPr>
              <a:t>        }</a:t>
            </a:r>
          </a:p>
          <a:p>
            <a:r>
              <a:rPr lang="en-US" sz="1400" dirty="0" smtClean="0">
                <a:solidFill>
                  <a:srgbClr val="002060"/>
                </a:solidFill>
              </a:rPr>
              <a:t>    } catch (error) {</a:t>
            </a:r>
          </a:p>
          <a:p>
            <a:r>
              <a:rPr lang="en-US" sz="1400" dirty="0" smtClean="0">
                <a:solidFill>
                  <a:srgbClr val="002060"/>
                </a:solidFill>
              </a:rPr>
              <a:t>        </a:t>
            </a:r>
            <a:r>
              <a:rPr lang="en-US" sz="1400" dirty="0" err="1" smtClean="0">
                <a:solidFill>
                  <a:srgbClr val="002060"/>
                </a:solidFill>
              </a:rPr>
              <a:t>res.status</a:t>
            </a:r>
            <a:r>
              <a:rPr lang="en-US" sz="1400" dirty="0" smtClean="0">
                <a:solidFill>
                  <a:srgbClr val="002060"/>
                </a:solidFill>
              </a:rPr>
              <a:t>(400).send("Invalid UID");</a:t>
            </a:r>
          </a:p>
          <a:p>
            <a:r>
              <a:rPr lang="en-US" sz="1400" dirty="0" smtClean="0">
                <a:solidFill>
                  <a:srgbClr val="002060"/>
                </a:solidFill>
              </a:rPr>
              <a:t>    }</a:t>
            </a:r>
          </a:p>
          <a:p>
            <a:r>
              <a:rPr lang="en-US" sz="1400" dirty="0" smtClean="0">
                <a:solidFill>
                  <a:srgbClr val="002060"/>
                </a:solidFill>
              </a:rPr>
              <a:t>});</a:t>
            </a:r>
          </a:p>
          <a:p>
            <a:endParaRPr lang="en-US" dirty="0"/>
          </a:p>
        </p:txBody>
      </p:sp>
    </p:spTree>
    <p:extLst>
      <p:ext uri="{BB962C8B-B14F-4D97-AF65-F5344CB8AC3E}">
        <p14:creationId xmlns="" xmlns:p14="http://schemas.microsoft.com/office/powerpoint/2010/main" val="261012631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33735655-7D74-4EAB-A77E-A3DB8D2D44A0}"/>
              </a:ext>
            </a:extLst>
          </p:cNvPr>
          <p:cNvSpPr/>
          <p:nvPr/>
        </p:nvSpPr>
        <p:spPr>
          <a:xfrm>
            <a:off x="1213578" y="0"/>
            <a:ext cx="9211176" cy="769441"/>
          </a:xfrm>
          <a:prstGeom prst="rect">
            <a:avLst/>
          </a:prstGeom>
          <a:noFill/>
        </p:spPr>
        <p:txBody>
          <a:bodyPr wrap="none" lIns="91440" tIns="45720" rIns="91440" bIns="45720">
            <a:spAutoFit/>
          </a:bodyPr>
          <a:lstStyle/>
          <a:p>
            <a:pPr algn="ctr"/>
            <a:r>
              <a:rPr lang="en-US" sz="4400" b="1" u="sng" dirty="0" smtClean="0"/>
              <a:t>Output validation and comparison</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6" name="TextBox 5"/>
          <p:cNvSpPr txBox="1"/>
          <p:nvPr/>
        </p:nvSpPr>
        <p:spPr>
          <a:xfrm>
            <a:off x="767751" y="974783"/>
            <a:ext cx="9721968" cy="984885"/>
          </a:xfrm>
          <a:prstGeom prst="rect">
            <a:avLst/>
          </a:prstGeom>
          <a:noFill/>
        </p:spPr>
        <p:txBody>
          <a:bodyPr wrap="square" rtlCol="0">
            <a:spAutoFit/>
          </a:bodyPr>
          <a:lstStyle/>
          <a:p>
            <a:pPr algn="ctr"/>
            <a:r>
              <a:rPr lang="en-US" sz="2000" b="1" dirty="0" smtClean="0"/>
              <a:t>             Admin </a:t>
            </a:r>
            <a:r>
              <a:rPr lang="en-US" sz="2000" b="1" dirty="0" smtClean="0"/>
              <a:t>Login page validation with backend</a:t>
            </a:r>
          </a:p>
          <a:p>
            <a:r>
              <a:rPr lang="en-US" b="1" i="1" dirty="0" err="1" smtClean="0">
                <a:solidFill>
                  <a:srgbClr val="FF0000"/>
                </a:solidFill>
              </a:rPr>
              <a:t>Admin’s</a:t>
            </a:r>
            <a:r>
              <a:rPr lang="en-US" b="1" i="1" dirty="0" smtClean="0">
                <a:solidFill>
                  <a:srgbClr val="FF0000"/>
                </a:solidFill>
              </a:rPr>
              <a:t> </a:t>
            </a:r>
            <a:r>
              <a:rPr lang="en-US" b="1" i="1" dirty="0" smtClean="0">
                <a:solidFill>
                  <a:srgbClr val="FF0000"/>
                </a:solidFill>
              </a:rPr>
              <a:t>sample database of login credentials</a:t>
            </a:r>
          </a:p>
          <a:p>
            <a:endParaRPr lang="en-US" dirty="0"/>
          </a:p>
        </p:txBody>
      </p:sp>
      <p:sp>
        <p:nvSpPr>
          <p:cNvPr id="8" name="TextBox 7"/>
          <p:cNvSpPr txBox="1"/>
          <p:nvPr/>
        </p:nvSpPr>
        <p:spPr>
          <a:xfrm>
            <a:off x="7280694" y="1354346"/>
            <a:ext cx="4911306" cy="3609613"/>
          </a:xfrm>
          <a:prstGeom prst="rect">
            <a:avLst/>
          </a:prstGeom>
          <a:noFill/>
        </p:spPr>
        <p:txBody>
          <a:bodyPr wrap="square" rtlCol="0">
            <a:spAutoFit/>
          </a:bodyPr>
          <a:lstStyle/>
          <a:p>
            <a:r>
              <a:rPr lang="en-US" b="1" i="1" dirty="0" smtClean="0">
                <a:solidFill>
                  <a:srgbClr val="FF0000"/>
                </a:solidFill>
              </a:rPr>
              <a:t>Verification </a:t>
            </a:r>
            <a:r>
              <a:rPr lang="en-US" b="1" i="1" dirty="0" smtClean="0">
                <a:solidFill>
                  <a:srgbClr val="FF0000"/>
                </a:solidFill>
              </a:rPr>
              <a:t>of the </a:t>
            </a:r>
            <a:r>
              <a:rPr lang="en-US" b="1" i="1" dirty="0" err="1" smtClean="0">
                <a:solidFill>
                  <a:srgbClr val="FF0000"/>
                </a:solidFill>
              </a:rPr>
              <a:t>admin’s</a:t>
            </a:r>
            <a:r>
              <a:rPr lang="en-US" b="1" i="1" dirty="0" smtClean="0">
                <a:solidFill>
                  <a:srgbClr val="FF0000"/>
                </a:solidFill>
              </a:rPr>
              <a:t> </a:t>
            </a:r>
            <a:r>
              <a:rPr lang="en-US" b="1" i="1" dirty="0" smtClean="0">
                <a:solidFill>
                  <a:srgbClr val="FF0000"/>
                </a:solidFill>
              </a:rPr>
              <a:t>login credentials </a:t>
            </a:r>
            <a:r>
              <a:rPr lang="en-US" b="1" i="1" dirty="0" smtClean="0">
                <a:solidFill>
                  <a:srgbClr val="FF0000"/>
                </a:solidFill>
              </a:rPr>
              <a:t>:</a:t>
            </a:r>
          </a:p>
          <a:p>
            <a:endParaRPr lang="en-US" sz="1400" dirty="0" smtClean="0"/>
          </a:p>
          <a:p>
            <a:r>
              <a:rPr lang="en-US" sz="1400" dirty="0" smtClean="0">
                <a:solidFill>
                  <a:srgbClr val="002060"/>
                </a:solidFill>
              </a:rPr>
              <a:t>app.post("/login2", </a:t>
            </a:r>
            <a:r>
              <a:rPr lang="en-US" sz="1400" dirty="0" err="1" smtClean="0">
                <a:solidFill>
                  <a:srgbClr val="002060"/>
                </a:solidFill>
              </a:rPr>
              <a:t>async</a:t>
            </a:r>
            <a:r>
              <a:rPr lang="en-US" sz="1400" dirty="0" smtClean="0">
                <a:solidFill>
                  <a:srgbClr val="002060"/>
                </a:solidFill>
              </a:rPr>
              <a:t> (</a:t>
            </a:r>
            <a:r>
              <a:rPr lang="en-US" sz="1400" dirty="0" err="1" smtClean="0">
                <a:solidFill>
                  <a:srgbClr val="002060"/>
                </a:solidFill>
              </a:rPr>
              <a:t>req,res</a:t>
            </a:r>
            <a:r>
              <a:rPr lang="en-US" sz="1400" dirty="0" smtClean="0">
                <a:solidFill>
                  <a:srgbClr val="002060"/>
                </a:solidFill>
              </a:rPr>
              <a:t>) =&gt; {</a:t>
            </a:r>
          </a:p>
          <a:p>
            <a:r>
              <a:rPr lang="en-US" sz="1400" dirty="0" smtClean="0">
                <a:solidFill>
                  <a:srgbClr val="002060"/>
                </a:solidFill>
              </a:rPr>
              <a:t>    try {</a:t>
            </a:r>
          </a:p>
          <a:p>
            <a:r>
              <a:rPr lang="en-US" sz="1400" dirty="0" smtClean="0">
                <a:solidFill>
                  <a:srgbClr val="002060"/>
                </a:solidFill>
              </a:rPr>
              <a:t>        const id = req.body.id;</a:t>
            </a:r>
          </a:p>
          <a:p>
            <a:r>
              <a:rPr lang="en-US" sz="1400" dirty="0" smtClean="0">
                <a:solidFill>
                  <a:srgbClr val="002060"/>
                </a:solidFill>
              </a:rPr>
              <a:t>        const password = </a:t>
            </a:r>
            <a:r>
              <a:rPr lang="en-US" sz="1400" dirty="0" err="1" smtClean="0">
                <a:solidFill>
                  <a:srgbClr val="002060"/>
                </a:solidFill>
              </a:rPr>
              <a:t>req.body.password</a:t>
            </a:r>
            <a:r>
              <a:rPr lang="en-US" sz="1400" dirty="0" smtClean="0">
                <a:solidFill>
                  <a:srgbClr val="002060"/>
                </a:solidFill>
              </a:rPr>
              <a:t>;</a:t>
            </a:r>
          </a:p>
          <a:p>
            <a:r>
              <a:rPr lang="en-US" sz="1400" dirty="0" smtClean="0">
                <a:solidFill>
                  <a:srgbClr val="002060"/>
                </a:solidFill>
              </a:rPr>
              <a:t>        const </a:t>
            </a:r>
            <a:r>
              <a:rPr lang="en-US" sz="1400" dirty="0" err="1" smtClean="0">
                <a:solidFill>
                  <a:srgbClr val="002060"/>
                </a:solidFill>
              </a:rPr>
              <a:t>adminid</a:t>
            </a:r>
            <a:r>
              <a:rPr lang="en-US" sz="1400" dirty="0" smtClean="0">
                <a:solidFill>
                  <a:srgbClr val="002060"/>
                </a:solidFill>
              </a:rPr>
              <a:t> = await Register2.findOne({</a:t>
            </a:r>
            <a:r>
              <a:rPr lang="en-US" sz="1400" dirty="0" err="1" smtClean="0">
                <a:solidFill>
                  <a:srgbClr val="002060"/>
                </a:solidFill>
              </a:rPr>
              <a:t>id:id</a:t>
            </a:r>
            <a:r>
              <a:rPr lang="en-US" sz="1400" dirty="0" smtClean="0">
                <a:solidFill>
                  <a:srgbClr val="002060"/>
                </a:solidFill>
              </a:rPr>
              <a:t>});</a:t>
            </a:r>
          </a:p>
          <a:p>
            <a:r>
              <a:rPr lang="en-US" sz="1400" dirty="0" smtClean="0">
                <a:solidFill>
                  <a:srgbClr val="002060"/>
                </a:solidFill>
              </a:rPr>
              <a:t>        if(</a:t>
            </a:r>
            <a:r>
              <a:rPr lang="en-US" sz="1400" dirty="0" err="1" smtClean="0">
                <a:solidFill>
                  <a:srgbClr val="002060"/>
                </a:solidFill>
              </a:rPr>
              <a:t>adminid.password</a:t>
            </a:r>
            <a:r>
              <a:rPr lang="en-US" sz="1400" dirty="0" smtClean="0">
                <a:solidFill>
                  <a:srgbClr val="002060"/>
                </a:solidFill>
              </a:rPr>
              <a:t> === password){</a:t>
            </a:r>
          </a:p>
          <a:p>
            <a:r>
              <a:rPr lang="en-US" sz="1400" dirty="0" smtClean="0">
                <a:solidFill>
                  <a:srgbClr val="002060"/>
                </a:solidFill>
              </a:rPr>
              <a:t>            </a:t>
            </a:r>
            <a:r>
              <a:rPr lang="en-US" sz="1400" dirty="0" err="1" smtClean="0">
                <a:solidFill>
                  <a:srgbClr val="002060"/>
                </a:solidFill>
              </a:rPr>
              <a:t>res.status</a:t>
            </a:r>
            <a:r>
              <a:rPr lang="en-US" sz="1400" dirty="0" smtClean="0">
                <a:solidFill>
                  <a:srgbClr val="002060"/>
                </a:solidFill>
              </a:rPr>
              <a:t>(201).render("index3");</a:t>
            </a:r>
          </a:p>
          <a:p>
            <a:r>
              <a:rPr lang="en-US" sz="1400" dirty="0" smtClean="0">
                <a:solidFill>
                  <a:srgbClr val="002060"/>
                </a:solidFill>
              </a:rPr>
              <a:t>        }else{</a:t>
            </a:r>
          </a:p>
          <a:p>
            <a:r>
              <a:rPr lang="en-US" sz="1400" dirty="0" smtClean="0">
                <a:solidFill>
                  <a:srgbClr val="002060"/>
                </a:solidFill>
              </a:rPr>
              <a:t>            </a:t>
            </a:r>
            <a:r>
              <a:rPr lang="en-US" sz="1400" dirty="0" err="1" smtClean="0">
                <a:solidFill>
                  <a:srgbClr val="002060"/>
                </a:solidFill>
              </a:rPr>
              <a:t>res.send</a:t>
            </a:r>
            <a:r>
              <a:rPr lang="en-US" sz="1400" dirty="0" smtClean="0">
                <a:solidFill>
                  <a:srgbClr val="002060"/>
                </a:solidFill>
              </a:rPr>
              <a:t>("Invalid password");</a:t>
            </a:r>
          </a:p>
          <a:p>
            <a:r>
              <a:rPr lang="en-US" sz="1400" dirty="0" smtClean="0">
                <a:solidFill>
                  <a:srgbClr val="002060"/>
                </a:solidFill>
              </a:rPr>
              <a:t>        }</a:t>
            </a:r>
          </a:p>
          <a:p>
            <a:r>
              <a:rPr lang="en-US" sz="1400" dirty="0" smtClean="0">
                <a:solidFill>
                  <a:srgbClr val="002060"/>
                </a:solidFill>
              </a:rPr>
              <a:t>    } catch (error) {</a:t>
            </a:r>
          </a:p>
          <a:p>
            <a:r>
              <a:rPr lang="en-US" sz="1400" dirty="0" smtClean="0">
                <a:solidFill>
                  <a:srgbClr val="002060"/>
                </a:solidFill>
              </a:rPr>
              <a:t>        </a:t>
            </a:r>
            <a:r>
              <a:rPr lang="en-US" sz="1400" dirty="0" err="1" smtClean="0">
                <a:solidFill>
                  <a:srgbClr val="002060"/>
                </a:solidFill>
              </a:rPr>
              <a:t>res.status</a:t>
            </a:r>
            <a:r>
              <a:rPr lang="en-US" sz="1400" dirty="0" smtClean="0">
                <a:solidFill>
                  <a:srgbClr val="002060"/>
                </a:solidFill>
              </a:rPr>
              <a:t>(400).send("Invalid ID");</a:t>
            </a:r>
          </a:p>
          <a:p>
            <a:r>
              <a:rPr lang="en-US" sz="1400" dirty="0" smtClean="0">
                <a:solidFill>
                  <a:srgbClr val="002060"/>
                </a:solidFill>
              </a:rPr>
              <a:t>    }</a:t>
            </a:r>
          </a:p>
          <a:p>
            <a:r>
              <a:rPr lang="en-US" sz="1400" dirty="0" smtClean="0">
                <a:solidFill>
                  <a:srgbClr val="002060"/>
                </a:solidFill>
              </a:rPr>
              <a:t>});</a:t>
            </a:r>
            <a:endParaRPr lang="en-US" dirty="0">
              <a:solidFill>
                <a:srgbClr val="002060"/>
              </a:solidFill>
            </a:endParaRPr>
          </a:p>
        </p:txBody>
      </p:sp>
      <p:pic>
        <p:nvPicPr>
          <p:cNvPr id="9" name="Picture 8" descr="C:\Users\Asus\OneDrive\Pictures\Screenshots\Screenshot (636).png"/>
          <p:cNvPicPr/>
          <p:nvPr/>
        </p:nvPicPr>
        <p:blipFill>
          <a:blip r:embed="rId2" cstate="print"/>
          <a:srcRect/>
          <a:stretch>
            <a:fillRect/>
          </a:stretch>
        </p:blipFill>
        <p:spPr bwMode="auto">
          <a:xfrm>
            <a:off x="598099" y="1674962"/>
            <a:ext cx="6423804" cy="3604404"/>
          </a:xfrm>
          <a:prstGeom prst="rect">
            <a:avLst/>
          </a:prstGeom>
          <a:noFill/>
          <a:ln w="9525">
            <a:noFill/>
            <a:miter lim="800000"/>
            <a:headEnd/>
            <a:tailEnd/>
          </a:ln>
        </p:spPr>
      </p:pic>
    </p:spTree>
    <p:extLst>
      <p:ext uri="{BB962C8B-B14F-4D97-AF65-F5344CB8AC3E}">
        <p14:creationId xmlns="" xmlns:p14="http://schemas.microsoft.com/office/powerpoint/2010/main" val="261012631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 xmlns:a16="http://schemas.microsoft.com/office/drawing/2014/main" id="{33735655-7D74-4EAB-A77E-A3DB8D2D44A0}"/>
              </a:ext>
            </a:extLst>
          </p:cNvPr>
          <p:cNvSpPr/>
          <p:nvPr/>
        </p:nvSpPr>
        <p:spPr>
          <a:xfrm>
            <a:off x="1213578" y="0"/>
            <a:ext cx="9211176" cy="769441"/>
          </a:xfrm>
          <a:prstGeom prst="rect">
            <a:avLst/>
          </a:prstGeom>
          <a:noFill/>
        </p:spPr>
        <p:txBody>
          <a:bodyPr wrap="none" lIns="91440" tIns="45720" rIns="91440" bIns="45720">
            <a:spAutoFit/>
          </a:bodyPr>
          <a:lstStyle/>
          <a:p>
            <a:pPr algn="ctr"/>
            <a:r>
              <a:rPr lang="en-US" sz="4400" b="1" u="sng" dirty="0" smtClean="0"/>
              <a:t>Output validation and comparison</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6" name="TextBox 5"/>
          <p:cNvSpPr txBox="1"/>
          <p:nvPr/>
        </p:nvSpPr>
        <p:spPr>
          <a:xfrm>
            <a:off x="767751" y="974783"/>
            <a:ext cx="9721968" cy="984885"/>
          </a:xfrm>
          <a:prstGeom prst="rect">
            <a:avLst/>
          </a:prstGeom>
          <a:noFill/>
        </p:spPr>
        <p:txBody>
          <a:bodyPr wrap="square" rtlCol="0">
            <a:spAutoFit/>
          </a:bodyPr>
          <a:lstStyle/>
          <a:p>
            <a:pPr algn="ctr"/>
            <a:r>
              <a:rPr lang="en-US" sz="2000" b="1" dirty="0" smtClean="0"/>
              <a:t>             </a:t>
            </a:r>
            <a:r>
              <a:rPr lang="en-US" sz="2000" b="1" dirty="0" smtClean="0"/>
              <a:t>Validation with backend for posting a new Event :</a:t>
            </a:r>
          </a:p>
          <a:p>
            <a:r>
              <a:rPr lang="en-US" sz="2000" b="1" i="1" dirty="0" smtClean="0">
                <a:solidFill>
                  <a:srgbClr val="FF0000"/>
                </a:solidFill>
              </a:rPr>
              <a:t>Verification and saving the data of the event form :</a:t>
            </a:r>
          </a:p>
          <a:p>
            <a:endParaRPr lang="en-US" dirty="0"/>
          </a:p>
        </p:txBody>
      </p:sp>
      <p:sp>
        <p:nvSpPr>
          <p:cNvPr id="8" name="TextBox 7"/>
          <p:cNvSpPr txBox="1"/>
          <p:nvPr/>
        </p:nvSpPr>
        <p:spPr>
          <a:xfrm>
            <a:off x="7280694" y="1328468"/>
            <a:ext cx="4911306" cy="4497266"/>
          </a:xfrm>
          <a:prstGeom prst="rect">
            <a:avLst/>
          </a:prstGeom>
          <a:noFill/>
        </p:spPr>
        <p:txBody>
          <a:bodyPr wrap="square" rtlCol="0">
            <a:spAutoFit/>
          </a:bodyPr>
          <a:lstStyle/>
          <a:p>
            <a:r>
              <a:rPr lang="en-US" b="1" i="1" dirty="0" smtClean="0">
                <a:solidFill>
                  <a:srgbClr val="FF0000"/>
                </a:solidFill>
              </a:rPr>
              <a:t>Validation of the event </a:t>
            </a:r>
            <a:r>
              <a:rPr lang="en-US" b="1" i="1" dirty="0" smtClean="0">
                <a:solidFill>
                  <a:srgbClr val="FF0000"/>
                </a:solidFill>
              </a:rPr>
              <a:t>form :</a:t>
            </a:r>
          </a:p>
          <a:p>
            <a:endParaRPr lang="en-US" sz="1400" dirty="0" smtClean="0"/>
          </a:p>
          <a:p>
            <a:r>
              <a:rPr lang="en-US" sz="1200" dirty="0" smtClean="0">
                <a:solidFill>
                  <a:srgbClr val="002060"/>
                </a:solidFill>
              </a:rPr>
              <a:t>app.post("/</a:t>
            </a:r>
            <a:r>
              <a:rPr lang="en-US" sz="1200" dirty="0" err="1" smtClean="0">
                <a:solidFill>
                  <a:srgbClr val="002060"/>
                </a:solidFill>
              </a:rPr>
              <a:t>eventpost</a:t>
            </a:r>
            <a:r>
              <a:rPr lang="en-US" sz="1200" dirty="0" smtClean="0">
                <a:solidFill>
                  <a:srgbClr val="002060"/>
                </a:solidFill>
              </a:rPr>
              <a:t>", </a:t>
            </a:r>
            <a:r>
              <a:rPr lang="en-US" sz="1200" dirty="0" err="1" smtClean="0">
                <a:solidFill>
                  <a:srgbClr val="002060"/>
                </a:solidFill>
              </a:rPr>
              <a:t>async</a:t>
            </a:r>
            <a:r>
              <a:rPr lang="en-US" sz="1200" dirty="0" smtClean="0">
                <a:solidFill>
                  <a:srgbClr val="002060"/>
                </a:solidFill>
              </a:rPr>
              <a:t> (</a:t>
            </a:r>
            <a:r>
              <a:rPr lang="en-US" sz="1200" dirty="0" err="1" smtClean="0">
                <a:solidFill>
                  <a:srgbClr val="002060"/>
                </a:solidFill>
              </a:rPr>
              <a:t>req,res</a:t>
            </a:r>
            <a:r>
              <a:rPr lang="en-US" sz="1200" dirty="0" smtClean="0">
                <a:solidFill>
                  <a:srgbClr val="002060"/>
                </a:solidFill>
              </a:rPr>
              <a:t>) =&gt; {</a:t>
            </a:r>
          </a:p>
          <a:p>
            <a:r>
              <a:rPr lang="en-US" sz="1200" dirty="0" smtClean="0">
                <a:solidFill>
                  <a:srgbClr val="002060"/>
                </a:solidFill>
              </a:rPr>
              <a:t>    try {</a:t>
            </a:r>
          </a:p>
          <a:p>
            <a:r>
              <a:rPr lang="en-US" sz="1200" dirty="0" smtClean="0">
                <a:solidFill>
                  <a:srgbClr val="002060"/>
                </a:solidFill>
              </a:rPr>
              <a:t>        const </a:t>
            </a:r>
            <a:r>
              <a:rPr lang="en-US" sz="1200" dirty="0" err="1" smtClean="0">
                <a:solidFill>
                  <a:srgbClr val="002060"/>
                </a:solidFill>
              </a:rPr>
              <a:t>registerevent</a:t>
            </a:r>
            <a:r>
              <a:rPr lang="en-US" sz="1200" dirty="0" smtClean="0">
                <a:solidFill>
                  <a:srgbClr val="002060"/>
                </a:solidFill>
              </a:rPr>
              <a:t> = new </a:t>
            </a:r>
            <a:r>
              <a:rPr lang="en-US" sz="1200" dirty="0" err="1" smtClean="0">
                <a:solidFill>
                  <a:srgbClr val="002060"/>
                </a:solidFill>
              </a:rPr>
              <a:t>eventpost</a:t>
            </a:r>
            <a:r>
              <a:rPr lang="en-US" sz="1200" dirty="0" smtClean="0">
                <a:solidFill>
                  <a:srgbClr val="002060"/>
                </a:solidFill>
              </a:rPr>
              <a:t>({</a:t>
            </a:r>
          </a:p>
          <a:p>
            <a:r>
              <a:rPr lang="en-US" sz="1200" dirty="0" smtClean="0">
                <a:solidFill>
                  <a:srgbClr val="002060"/>
                </a:solidFill>
              </a:rPr>
              <a:t>            </a:t>
            </a:r>
            <a:r>
              <a:rPr lang="en-US" sz="1200" dirty="0" err="1" smtClean="0">
                <a:solidFill>
                  <a:srgbClr val="002060"/>
                </a:solidFill>
              </a:rPr>
              <a:t>myName</a:t>
            </a:r>
            <a:r>
              <a:rPr lang="en-US" sz="1200" dirty="0" smtClean="0">
                <a:solidFill>
                  <a:srgbClr val="002060"/>
                </a:solidFill>
              </a:rPr>
              <a:t> : </a:t>
            </a:r>
            <a:r>
              <a:rPr lang="en-US" sz="1200" dirty="0" err="1" smtClean="0">
                <a:solidFill>
                  <a:srgbClr val="002060"/>
                </a:solidFill>
              </a:rPr>
              <a:t>req.body.myName</a:t>
            </a:r>
            <a:r>
              <a:rPr lang="en-US" sz="1200" dirty="0" smtClean="0">
                <a:solidFill>
                  <a:srgbClr val="002060"/>
                </a:solidFill>
              </a:rPr>
              <a:t>,</a:t>
            </a:r>
          </a:p>
          <a:p>
            <a:r>
              <a:rPr lang="en-US" sz="1200" dirty="0" smtClean="0">
                <a:solidFill>
                  <a:srgbClr val="002060"/>
                </a:solidFill>
              </a:rPr>
              <a:t>            </a:t>
            </a:r>
            <a:r>
              <a:rPr lang="en-US" sz="1200" dirty="0" err="1" smtClean="0">
                <a:solidFill>
                  <a:srgbClr val="002060"/>
                </a:solidFill>
              </a:rPr>
              <a:t>myEvent</a:t>
            </a:r>
            <a:r>
              <a:rPr lang="en-US" sz="1200" dirty="0" smtClean="0">
                <a:solidFill>
                  <a:srgbClr val="002060"/>
                </a:solidFill>
              </a:rPr>
              <a:t> : </a:t>
            </a:r>
            <a:r>
              <a:rPr lang="en-US" sz="1200" dirty="0" err="1" smtClean="0">
                <a:solidFill>
                  <a:srgbClr val="002060"/>
                </a:solidFill>
              </a:rPr>
              <a:t>req.body.myEvent</a:t>
            </a:r>
            <a:r>
              <a:rPr lang="en-US" sz="1200" dirty="0" smtClean="0">
                <a:solidFill>
                  <a:srgbClr val="002060"/>
                </a:solidFill>
              </a:rPr>
              <a:t>,</a:t>
            </a:r>
          </a:p>
          <a:p>
            <a:r>
              <a:rPr lang="en-US" sz="1200" dirty="0" smtClean="0">
                <a:solidFill>
                  <a:srgbClr val="002060"/>
                </a:solidFill>
              </a:rPr>
              <a:t>            </a:t>
            </a:r>
            <a:r>
              <a:rPr lang="en-US" sz="1200" dirty="0" err="1" smtClean="0">
                <a:solidFill>
                  <a:srgbClr val="002060"/>
                </a:solidFill>
              </a:rPr>
              <a:t>eventType</a:t>
            </a:r>
            <a:r>
              <a:rPr lang="en-US" sz="1200" dirty="0" smtClean="0">
                <a:solidFill>
                  <a:srgbClr val="002060"/>
                </a:solidFill>
              </a:rPr>
              <a:t> :</a:t>
            </a:r>
            <a:r>
              <a:rPr lang="en-US" sz="1200" dirty="0" err="1" smtClean="0">
                <a:solidFill>
                  <a:srgbClr val="002060"/>
                </a:solidFill>
              </a:rPr>
              <a:t>req.body.eventType</a:t>
            </a:r>
            <a:r>
              <a:rPr lang="en-US" sz="1200" dirty="0" smtClean="0">
                <a:solidFill>
                  <a:srgbClr val="002060"/>
                </a:solidFill>
              </a:rPr>
              <a:t>,</a:t>
            </a:r>
          </a:p>
          <a:p>
            <a:r>
              <a:rPr lang="en-US" sz="1200" dirty="0" smtClean="0">
                <a:solidFill>
                  <a:srgbClr val="002060"/>
                </a:solidFill>
              </a:rPr>
              <a:t>            </a:t>
            </a:r>
            <a:r>
              <a:rPr lang="en-US" sz="1200" dirty="0" err="1" smtClean="0">
                <a:solidFill>
                  <a:srgbClr val="002060"/>
                </a:solidFill>
              </a:rPr>
              <a:t>myRemark</a:t>
            </a:r>
            <a:r>
              <a:rPr lang="en-US" sz="1200" dirty="0" smtClean="0">
                <a:solidFill>
                  <a:srgbClr val="002060"/>
                </a:solidFill>
              </a:rPr>
              <a:t> :</a:t>
            </a:r>
            <a:r>
              <a:rPr lang="en-US" sz="1200" dirty="0" err="1" smtClean="0">
                <a:solidFill>
                  <a:srgbClr val="002060"/>
                </a:solidFill>
              </a:rPr>
              <a:t>req.body.myRemark</a:t>
            </a:r>
            <a:r>
              <a:rPr lang="en-US" sz="1200" dirty="0" smtClean="0">
                <a:solidFill>
                  <a:srgbClr val="002060"/>
                </a:solidFill>
              </a:rPr>
              <a:t>,</a:t>
            </a:r>
          </a:p>
          <a:p>
            <a:r>
              <a:rPr lang="en-US" sz="1200" dirty="0" smtClean="0">
                <a:solidFill>
                  <a:srgbClr val="002060"/>
                </a:solidFill>
              </a:rPr>
              <a:t>            </a:t>
            </a:r>
            <a:r>
              <a:rPr lang="en-US" sz="1200" dirty="0" err="1" smtClean="0">
                <a:solidFill>
                  <a:srgbClr val="002060"/>
                </a:solidFill>
              </a:rPr>
              <a:t>myDate</a:t>
            </a:r>
            <a:r>
              <a:rPr lang="en-US" sz="1200" dirty="0" smtClean="0">
                <a:solidFill>
                  <a:srgbClr val="002060"/>
                </a:solidFill>
              </a:rPr>
              <a:t> :</a:t>
            </a:r>
            <a:r>
              <a:rPr lang="en-US" sz="1200" dirty="0" err="1" smtClean="0">
                <a:solidFill>
                  <a:srgbClr val="002060"/>
                </a:solidFill>
              </a:rPr>
              <a:t>req.body.myDate</a:t>
            </a:r>
            <a:r>
              <a:rPr lang="en-US" sz="1200" dirty="0" smtClean="0">
                <a:solidFill>
                  <a:srgbClr val="002060"/>
                </a:solidFill>
              </a:rPr>
              <a:t>,</a:t>
            </a:r>
          </a:p>
          <a:p>
            <a:r>
              <a:rPr lang="en-US" sz="1200" dirty="0" smtClean="0">
                <a:solidFill>
                  <a:srgbClr val="002060"/>
                </a:solidFill>
              </a:rPr>
              <a:t>            appt :</a:t>
            </a:r>
            <a:r>
              <a:rPr lang="en-US" sz="1200" dirty="0" err="1" smtClean="0">
                <a:solidFill>
                  <a:srgbClr val="002060"/>
                </a:solidFill>
              </a:rPr>
              <a:t>req.body.appt</a:t>
            </a:r>
            <a:r>
              <a:rPr lang="en-US" sz="1200" dirty="0" smtClean="0">
                <a:solidFill>
                  <a:srgbClr val="002060"/>
                </a:solidFill>
              </a:rPr>
              <a:t>,</a:t>
            </a:r>
          </a:p>
          <a:p>
            <a:r>
              <a:rPr lang="en-US" sz="1200" dirty="0" smtClean="0">
                <a:solidFill>
                  <a:srgbClr val="002060"/>
                </a:solidFill>
              </a:rPr>
              <a:t>            myDate1 :req.body.myDate1,</a:t>
            </a:r>
          </a:p>
          <a:p>
            <a:r>
              <a:rPr lang="en-US" sz="1200" dirty="0" smtClean="0">
                <a:solidFill>
                  <a:srgbClr val="002060"/>
                </a:solidFill>
              </a:rPr>
              <a:t>            appt1 :req.body.appt1,</a:t>
            </a:r>
          </a:p>
          <a:p>
            <a:r>
              <a:rPr lang="en-US" sz="1200" dirty="0" smtClean="0">
                <a:solidFill>
                  <a:srgbClr val="002060"/>
                </a:solidFill>
              </a:rPr>
              <a:t>            </a:t>
            </a:r>
            <a:r>
              <a:rPr lang="en-US" sz="1200" dirty="0" err="1" smtClean="0">
                <a:solidFill>
                  <a:srgbClr val="002060"/>
                </a:solidFill>
              </a:rPr>
              <a:t>myLink</a:t>
            </a:r>
            <a:r>
              <a:rPr lang="en-US" sz="1200" dirty="0" smtClean="0">
                <a:solidFill>
                  <a:srgbClr val="002060"/>
                </a:solidFill>
              </a:rPr>
              <a:t> :</a:t>
            </a:r>
            <a:r>
              <a:rPr lang="en-US" sz="1200" dirty="0" err="1" smtClean="0">
                <a:solidFill>
                  <a:srgbClr val="002060"/>
                </a:solidFill>
              </a:rPr>
              <a:t>req.body.myLink</a:t>
            </a:r>
            <a:r>
              <a:rPr lang="en-US" sz="1200" dirty="0" smtClean="0">
                <a:solidFill>
                  <a:srgbClr val="002060"/>
                </a:solidFill>
              </a:rPr>
              <a:t>,</a:t>
            </a:r>
          </a:p>
          <a:p>
            <a:r>
              <a:rPr lang="en-US" sz="1200" dirty="0" smtClean="0">
                <a:solidFill>
                  <a:srgbClr val="002060"/>
                </a:solidFill>
              </a:rPr>
              <a:t>            myLink1 :req.body.myLink1,</a:t>
            </a:r>
          </a:p>
          <a:p>
            <a:r>
              <a:rPr lang="en-US" sz="1200" dirty="0" smtClean="0">
                <a:solidFill>
                  <a:srgbClr val="002060"/>
                </a:solidFill>
              </a:rPr>
              <a:t>            </a:t>
            </a:r>
            <a:r>
              <a:rPr lang="en-US" sz="1200" dirty="0" err="1" smtClean="0">
                <a:solidFill>
                  <a:srgbClr val="002060"/>
                </a:solidFill>
              </a:rPr>
              <a:t>img</a:t>
            </a:r>
            <a:r>
              <a:rPr lang="en-US" sz="1200" dirty="0" smtClean="0">
                <a:solidFill>
                  <a:srgbClr val="002060"/>
                </a:solidFill>
              </a:rPr>
              <a:t> :</a:t>
            </a:r>
            <a:r>
              <a:rPr lang="en-US" sz="1200" dirty="0" err="1" smtClean="0">
                <a:solidFill>
                  <a:srgbClr val="002060"/>
                </a:solidFill>
              </a:rPr>
              <a:t>req.body.img</a:t>
            </a:r>
            <a:endParaRPr lang="en-US" sz="1200" dirty="0" smtClean="0">
              <a:solidFill>
                <a:srgbClr val="002060"/>
              </a:solidFill>
            </a:endParaRPr>
          </a:p>
          <a:p>
            <a:r>
              <a:rPr lang="en-US" sz="1200" dirty="0" smtClean="0">
                <a:solidFill>
                  <a:srgbClr val="002060"/>
                </a:solidFill>
              </a:rPr>
              <a:t>        })</a:t>
            </a:r>
          </a:p>
          <a:p>
            <a:r>
              <a:rPr lang="en-US" sz="1200" dirty="0" smtClean="0">
                <a:solidFill>
                  <a:srgbClr val="002060"/>
                </a:solidFill>
              </a:rPr>
              <a:t>        const </a:t>
            </a:r>
            <a:r>
              <a:rPr lang="en-US" sz="1200" dirty="0" err="1" smtClean="0">
                <a:solidFill>
                  <a:srgbClr val="002060"/>
                </a:solidFill>
              </a:rPr>
              <a:t>registeredevent</a:t>
            </a:r>
            <a:r>
              <a:rPr lang="en-US" sz="1200" dirty="0" smtClean="0">
                <a:solidFill>
                  <a:srgbClr val="002060"/>
                </a:solidFill>
              </a:rPr>
              <a:t> = await </a:t>
            </a:r>
            <a:r>
              <a:rPr lang="en-US" sz="1200" dirty="0" err="1" smtClean="0">
                <a:solidFill>
                  <a:srgbClr val="002060"/>
                </a:solidFill>
              </a:rPr>
              <a:t>registerevent.save</a:t>
            </a:r>
            <a:r>
              <a:rPr lang="en-US" sz="1200" dirty="0" smtClean="0">
                <a:solidFill>
                  <a:srgbClr val="002060"/>
                </a:solidFill>
              </a:rPr>
              <a:t>();</a:t>
            </a:r>
          </a:p>
          <a:p>
            <a:r>
              <a:rPr lang="en-US" sz="1200" dirty="0" smtClean="0">
                <a:solidFill>
                  <a:srgbClr val="002060"/>
                </a:solidFill>
              </a:rPr>
              <a:t>        </a:t>
            </a:r>
            <a:r>
              <a:rPr lang="en-US" sz="1200" dirty="0" err="1" smtClean="0">
                <a:solidFill>
                  <a:srgbClr val="002060"/>
                </a:solidFill>
              </a:rPr>
              <a:t>res.status</a:t>
            </a:r>
            <a:r>
              <a:rPr lang="en-US" sz="1200" dirty="0" smtClean="0">
                <a:solidFill>
                  <a:srgbClr val="002060"/>
                </a:solidFill>
              </a:rPr>
              <a:t>(201).render("index3");</a:t>
            </a:r>
          </a:p>
          <a:p>
            <a:r>
              <a:rPr lang="en-US" sz="1200" dirty="0" smtClean="0">
                <a:solidFill>
                  <a:srgbClr val="002060"/>
                </a:solidFill>
              </a:rPr>
              <a:t>    } catch (error) {</a:t>
            </a:r>
          </a:p>
          <a:p>
            <a:r>
              <a:rPr lang="en-US" sz="1200" dirty="0" smtClean="0">
                <a:solidFill>
                  <a:srgbClr val="002060"/>
                </a:solidFill>
              </a:rPr>
              <a:t>        </a:t>
            </a:r>
            <a:r>
              <a:rPr lang="en-US" sz="1200" dirty="0" err="1" smtClean="0">
                <a:solidFill>
                  <a:srgbClr val="002060"/>
                </a:solidFill>
              </a:rPr>
              <a:t>res.status</a:t>
            </a:r>
            <a:r>
              <a:rPr lang="en-US" sz="1200" dirty="0" smtClean="0">
                <a:solidFill>
                  <a:srgbClr val="002060"/>
                </a:solidFill>
              </a:rPr>
              <a:t>(400).send(error);</a:t>
            </a:r>
          </a:p>
          <a:p>
            <a:r>
              <a:rPr lang="en-US" sz="1200" dirty="0" smtClean="0">
                <a:solidFill>
                  <a:srgbClr val="002060"/>
                </a:solidFill>
              </a:rPr>
              <a:t>    }</a:t>
            </a:r>
          </a:p>
          <a:p>
            <a:r>
              <a:rPr lang="en-US" sz="1200" dirty="0" smtClean="0">
                <a:solidFill>
                  <a:srgbClr val="002060"/>
                </a:solidFill>
              </a:rPr>
              <a:t>});</a:t>
            </a:r>
          </a:p>
        </p:txBody>
      </p:sp>
      <p:pic>
        <p:nvPicPr>
          <p:cNvPr id="7" name="Picture 6" descr="C:\Users\Asus\OneDrive\Pictures\Screenshots\Screenshot (639).png"/>
          <p:cNvPicPr/>
          <p:nvPr/>
        </p:nvPicPr>
        <p:blipFill>
          <a:blip r:embed="rId2" cstate="print"/>
          <a:srcRect/>
          <a:stretch>
            <a:fillRect/>
          </a:stretch>
        </p:blipFill>
        <p:spPr bwMode="auto">
          <a:xfrm>
            <a:off x="415506" y="1802921"/>
            <a:ext cx="6778924" cy="4192437"/>
          </a:xfrm>
          <a:prstGeom prst="rect">
            <a:avLst/>
          </a:prstGeom>
          <a:noFill/>
          <a:ln w="9525">
            <a:noFill/>
            <a:miter lim="800000"/>
            <a:headEnd/>
            <a:tailEnd/>
          </a:ln>
        </p:spPr>
      </p:pic>
    </p:spTree>
    <p:extLst>
      <p:ext uri="{BB962C8B-B14F-4D97-AF65-F5344CB8AC3E}">
        <p14:creationId xmlns="" xmlns:p14="http://schemas.microsoft.com/office/powerpoint/2010/main" val="261012631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D7C9DA56-AB7C-47F1-8C0C-9EEDDEA42250}"/>
              </a:ext>
            </a:extLst>
          </p:cNvPr>
          <p:cNvSpPr/>
          <p:nvPr/>
        </p:nvSpPr>
        <p:spPr>
          <a:xfrm>
            <a:off x="8648702" y="5198806"/>
            <a:ext cx="2880918"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Thanks…</a:t>
            </a:r>
          </a:p>
        </p:txBody>
      </p:sp>
    </p:spTree>
    <p:extLst>
      <p:ext uri="{BB962C8B-B14F-4D97-AF65-F5344CB8AC3E}">
        <p14:creationId xmlns="" xmlns:p14="http://schemas.microsoft.com/office/powerpoint/2010/main" val="4679756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D2E1BA4-7DBA-48A5-8F0E-8993C70892F9}"/>
              </a:ext>
            </a:extLst>
          </p:cNvPr>
          <p:cNvSpPr>
            <a:spLocks noGrp="1"/>
          </p:cNvSpPr>
          <p:nvPr>
            <p:ph type="title"/>
          </p:nvPr>
        </p:nvSpPr>
        <p:spPr>
          <a:xfrm>
            <a:off x="1451579" y="1140903"/>
            <a:ext cx="9603275" cy="712851"/>
          </a:xfrm>
        </p:spPr>
        <p:txBody>
          <a:bodyPr/>
          <a:lstStyle/>
          <a:p>
            <a:r>
              <a:rPr lang="en-IN" dirty="0" smtClean="0"/>
              <a:t>Technology used</a:t>
            </a:r>
            <a:endParaRPr lang="en-IN" dirty="0"/>
          </a:p>
        </p:txBody>
      </p:sp>
      <p:sp>
        <p:nvSpPr>
          <p:cNvPr id="3" name="Content Placeholder 2">
            <a:extLst>
              <a:ext uri="{FF2B5EF4-FFF2-40B4-BE49-F238E27FC236}">
                <a16:creationId xmlns="" xmlns:a16="http://schemas.microsoft.com/office/drawing/2014/main" id="{D84F481A-0413-49F8-8B22-AD3941FC7297}"/>
              </a:ext>
            </a:extLst>
          </p:cNvPr>
          <p:cNvSpPr>
            <a:spLocks noGrp="1"/>
          </p:cNvSpPr>
          <p:nvPr>
            <p:ph idx="1"/>
          </p:nvPr>
        </p:nvSpPr>
        <p:spPr/>
        <p:txBody>
          <a:bodyPr/>
          <a:lstStyle/>
          <a:p>
            <a:pPr>
              <a:buNone/>
            </a:pPr>
            <a:r>
              <a:rPr lang="en-IN" b="1" dirty="0" smtClean="0"/>
              <a:t>Front-End : </a:t>
            </a:r>
          </a:p>
          <a:p>
            <a:r>
              <a:rPr lang="en-IN" dirty="0" smtClean="0">
                <a:solidFill>
                  <a:srgbClr val="FF0000"/>
                </a:solidFill>
              </a:rPr>
              <a:t>HTML :</a:t>
            </a:r>
            <a:r>
              <a:rPr lang="en-IN" dirty="0" smtClean="0"/>
              <a:t> It </a:t>
            </a:r>
            <a:r>
              <a:rPr lang="en-US" dirty="0" smtClean="0"/>
              <a:t>describes the structure of a Web page.</a:t>
            </a:r>
            <a:endParaRPr lang="en-IN" dirty="0" smtClean="0"/>
          </a:p>
          <a:p>
            <a:r>
              <a:rPr lang="en-IN" dirty="0" smtClean="0">
                <a:solidFill>
                  <a:srgbClr val="FF0000"/>
                </a:solidFill>
              </a:rPr>
              <a:t>CSS : </a:t>
            </a:r>
            <a:r>
              <a:rPr lang="en-US" dirty="0" smtClean="0"/>
              <a:t>It describes how HTML elements are to be displayed on screen.</a:t>
            </a:r>
            <a:endParaRPr lang="en-IN" dirty="0" smtClean="0"/>
          </a:p>
          <a:p>
            <a:r>
              <a:rPr lang="en-IN" dirty="0" smtClean="0">
                <a:solidFill>
                  <a:srgbClr val="FF0000"/>
                </a:solidFill>
              </a:rPr>
              <a:t>JS :</a:t>
            </a:r>
            <a:r>
              <a:rPr lang="en-IN" dirty="0" smtClean="0"/>
              <a:t> It </a:t>
            </a:r>
            <a:r>
              <a:rPr lang="en-US" dirty="0" smtClean="0"/>
              <a:t>adds interactivity to website.</a:t>
            </a:r>
            <a:endParaRPr lang="en-IN" dirty="0" smtClean="0"/>
          </a:p>
          <a:p>
            <a:r>
              <a:rPr lang="en-IN" dirty="0" smtClean="0">
                <a:solidFill>
                  <a:srgbClr val="FF0000"/>
                </a:solidFill>
              </a:rPr>
              <a:t>Bootstrap :</a:t>
            </a:r>
            <a:r>
              <a:rPr lang="en-IN" dirty="0" smtClean="0"/>
              <a:t> It</a:t>
            </a:r>
            <a:r>
              <a:rPr lang="en-US" dirty="0" smtClean="0"/>
              <a:t> is the most popular HTML, CSS, and JavaScript framework for developing responsive websites.</a:t>
            </a:r>
            <a:endParaRPr lang="en-IN" dirty="0" smtClean="0"/>
          </a:p>
          <a:p>
            <a:endParaRPr lang="en-IN" dirty="0" smtClean="0"/>
          </a:p>
          <a:p>
            <a:endParaRPr lang="en-IN" dirty="0" smtClean="0"/>
          </a:p>
          <a:p>
            <a:endParaRPr lang="en-IN" dirty="0" smtClean="0"/>
          </a:p>
          <a:p>
            <a:endParaRPr lang="en-IN" dirty="0" smtClean="0"/>
          </a:p>
        </p:txBody>
      </p:sp>
    </p:spTree>
    <p:extLst>
      <p:ext uri="{BB962C8B-B14F-4D97-AF65-F5344CB8AC3E}">
        <p14:creationId xmlns="" xmlns:p14="http://schemas.microsoft.com/office/powerpoint/2010/main" val="299612825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D2E1BA4-7DBA-48A5-8F0E-8993C70892F9}"/>
              </a:ext>
            </a:extLst>
          </p:cNvPr>
          <p:cNvSpPr>
            <a:spLocks noGrp="1"/>
          </p:cNvSpPr>
          <p:nvPr>
            <p:ph type="title"/>
          </p:nvPr>
        </p:nvSpPr>
        <p:spPr>
          <a:xfrm>
            <a:off x="1451579" y="1140903"/>
            <a:ext cx="9603275" cy="712851"/>
          </a:xfrm>
        </p:spPr>
        <p:txBody>
          <a:bodyPr/>
          <a:lstStyle/>
          <a:p>
            <a:r>
              <a:rPr lang="en-IN" dirty="0" smtClean="0"/>
              <a:t>Technology used</a:t>
            </a:r>
            <a:endParaRPr lang="en-IN" dirty="0"/>
          </a:p>
        </p:txBody>
      </p:sp>
      <p:sp>
        <p:nvSpPr>
          <p:cNvPr id="3" name="Content Placeholder 2">
            <a:extLst>
              <a:ext uri="{FF2B5EF4-FFF2-40B4-BE49-F238E27FC236}">
                <a16:creationId xmlns="" xmlns:a16="http://schemas.microsoft.com/office/drawing/2014/main" id="{D84F481A-0413-49F8-8B22-AD3941FC7297}"/>
              </a:ext>
            </a:extLst>
          </p:cNvPr>
          <p:cNvSpPr>
            <a:spLocks noGrp="1"/>
          </p:cNvSpPr>
          <p:nvPr>
            <p:ph idx="1"/>
          </p:nvPr>
        </p:nvSpPr>
        <p:spPr>
          <a:xfrm>
            <a:off x="1460206" y="1958197"/>
            <a:ext cx="9603275" cy="3654798"/>
          </a:xfrm>
        </p:spPr>
        <p:txBody>
          <a:bodyPr>
            <a:normAutofit fontScale="92500" lnSpcReduction="20000"/>
          </a:bodyPr>
          <a:lstStyle/>
          <a:p>
            <a:pPr>
              <a:buNone/>
            </a:pPr>
            <a:r>
              <a:rPr lang="en-IN" b="1" dirty="0" smtClean="0"/>
              <a:t>Backend : </a:t>
            </a:r>
          </a:p>
          <a:p>
            <a:r>
              <a:rPr lang="en-IN" dirty="0" err="1" smtClean="0">
                <a:solidFill>
                  <a:srgbClr val="FF0000"/>
                </a:solidFill>
              </a:rPr>
              <a:t>Nodejs</a:t>
            </a:r>
            <a:r>
              <a:rPr lang="en-IN" dirty="0" smtClean="0">
                <a:solidFill>
                  <a:srgbClr val="FF0000"/>
                </a:solidFill>
              </a:rPr>
              <a:t> : </a:t>
            </a:r>
            <a:r>
              <a:rPr lang="en-IN" dirty="0" smtClean="0"/>
              <a:t>It </a:t>
            </a:r>
            <a:r>
              <a:rPr lang="en-US" dirty="0" smtClean="0"/>
              <a:t>is a JavaScript runtime environment that executes JavaScript code outside a web browser. It can create, open, read, write, delete, and close files on the server.</a:t>
            </a:r>
            <a:endParaRPr lang="en-IN" dirty="0" smtClean="0"/>
          </a:p>
          <a:p>
            <a:r>
              <a:rPr lang="en-IN" dirty="0" err="1" smtClean="0">
                <a:solidFill>
                  <a:srgbClr val="FF0000"/>
                </a:solidFill>
              </a:rPr>
              <a:t>Nodemon</a:t>
            </a:r>
            <a:r>
              <a:rPr lang="en-IN" dirty="0" smtClean="0">
                <a:solidFill>
                  <a:srgbClr val="FF0000"/>
                </a:solidFill>
              </a:rPr>
              <a:t> :</a:t>
            </a:r>
            <a:r>
              <a:rPr lang="en-IN" dirty="0" smtClean="0"/>
              <a:t> It </a:t>
            </a:r>
            <a:r>
              <a:rPr lang="en-US" dirty="0" smtClean="0"/>
              <a:t>is a tool that helps develop node. </a:t>
            </a:r>
            <a:r>
              <a:rPr lang="en-US" dirty="0" err="1" smtClean="0"/>
              <a:t>js</a:t>
            </a:r>
            <a:r>
              <a:rPr lang="en-US" dirty="0" smtClean="0"/>
              <a:t> based applications by automatically restarting the node application when file changes occurs in the directory</a:t>
            </a:r>
            <a:endParaRPr lang="en-IN" dirty="0" smtClean="0"/>
          </a:p>
          <a:p>
            <a:r>
              <a:rPr lang="en-IN" dirty="0" smtClean="0">
                <a:solidFill>
                  <a:srgbClr val="FF0000"/>
                </a:solidFill>
              </a:rPr>
              <a:t>Express :</a:t>
            </a:r>
            <a:r>
              <a:rPr lang="en-IN" dirty="0" smtClean="0"/>
              <a:t> It </a:t>
            </a:r>
            <a:r>
              <a:rPr lang="en-US" dirty="0" smtClean="0"/>
              <a:t>is a minimal and flexible Node.js web application framework that allows to dynamically render HTML Pages based on passing arguments to templates.</a:t>
            </a:r>
            <a:endParaRPr lang="en-IN" dirty="0" smtClean="0"/>
          </a:p>
          <a:p>
            <a:r>
              <a:rPr lang="en-IN" dirty="0" smtClean="0">
                <a:solidFill>
                  <a:srgbClr val="FF0000"/>
                </a:solidFill>
              </a:rPr>
              <a:t>Mongoose : </a:t>
            </a:r>
            <a:r>
              <a:rPr lang="en-US" dirty="0" smtClean="0"/>
              <a:t>It manages relationships between data, provides schema validation, and is used to translate between objects in code and the representation of those objects in </a:t>
            </a:r>
            <a:r>
              <a:rPr lang="en-US" dirty="0" err="1" smtClean="0"/>
              <a:t>MongoDB</a:t>
            </a:r>
            <a:r>
              <a:rPr lang="en-US" dirty="0" smtClean="0"/>
              <a:t>.</a:t>
            </a:r>
            <a:endParaRPr lang="en-IN" dirty="0" smtClean="0"/>
          </a:p>
          <a:p>
            <a:r>
              <a:rPr lang="en-IN" dirty="0" err="1" smtClean="0">
                <a:solidFill>
                  <a:srgbClr val="FF0000"/>
                </a:solidFill>
              </a:rPr>
              <a:t>MongoDB</a:t>
            </a:r>
            <a:r>
              <a:rPr lang="en-IN" dirty="0" smtClean="0">
                <a:solidFill>
                  <a:srgbClr val="FF0000"/>
                </a:solidFill>
              </a:rPr>
              <a:t> :</a:t>
            </a:r>
            <a:r>
              <a:rPr lang="en-IN" dirty="0" smtClean="0"/>
              <a:t> </a:t>
            </a:r>
            <a:r>
              <a:rPr lang="en-US" dirty="0" smtClean="0"/>
              <a:t>It is a schema-less </a:t>
            </a:r>
            <a:r>
              <a:rPr lang="en-US" dirty="0" err="1" smtClean="0"/>
              <a:t>NoSQL</a:t>
            </a:r>
            <a:r>
              <a:rPr lang="en-US" dirty="0" smtClean="0"/>
              <a:t> document database.</a:t>
            </a:r>
            <a:endParaRPr lang="en-IN" dirty="0"/>
          </a:p>
        </p:txBody>
      </p:sp>
    </p:spTree>
    <p:extLst>
      <p:ext uri="{BB962C8B-B14F-4D97-AF65-F5344CB8AC3E}">
        <p14:creationId xmlns="" xmlns:p14="http://schemas.microsoft.com/office/powerpoint/2010/main" val="29961282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8871E54-7E2B-4550-8CF7-F2389FB13E5A}"/>
              </a:ext>
            </a:extLst>
          </p:cNvPr>
          <p:cNvSpPr>
            <a:spLocks noGrp="1"/>
          </p:cNvSpPr>
          <p:nvPr>
            <p:ph type="title"/>
          </p:nvPr>
        </p:nvSpPr>
        <p:spPr>
          <a:xfrm>
            <a:off x="1451579" y="1156857"/>
            <a:ext cx="9603275" cy="1049235"/>
          </a:xfrm>
        </p:spPr>
        <p:txBody>
          <a:bodyPr/>
          <a:lstStyle/>
          <a:p>
            <a:r>
              <a:rPr lang="en-IN" dirty="0"/>
              <a:t>logo</a:t>
            </a:r>
          </a:p>
        </p:txBody>
      </p:sp>
      <p:pic>
        <p:nvPicPr>
          <p:cNvPr id="4" name="Content Placeholder 3">
            <a:extLst>
              <a:ext uri="{FF2B5EF4-FFF2-40B4-BE49-F238E27FC236}">
                <a16:creationId xmlns="" xmlns:a16="http://schemas.microsoft.com/office/drawing/2014/main" id="{C09AFAB9-704B-42C1-8BAD-642B33465A72}"/>
              </a:ext>
            </a:extLst>
          </p:cNvPr>
          <p:cNvPicPr>
            <a:picLocks noGrp="1"/>
          </p:cNvPicPr>
          <p:nvPr>
            <p:ph idx="1"/>
          </p:nvPr>
        </p:nvPicPr>
        <p:blipFill>
          <a:blip r:embed="rId2" cstate="print">
            <a:extLst>
              <a:ext uri="{28A0092B-C50C-407E-A947-70E740481C1C}">
                <a14:useLocalDpi xmlns="" xmlns:a14="http://schemas.microsoft.com/office/drawing/2010/main" val="0"/>
              </a:ext>
            </a:extLst>
          </a:blip>
          <a:srcRect/>
          <a:stretch>
            <a:fillRect/>
          </a:stretch>
        </p:blipFill>
        <p:spPr bwMode="auto">
          <a:xfrm>
            <a:off x="2287399" y="2206092"/>
            <a:ext cx="7617202" cy="2961526"/>
          </a:xfrm>
          <a:prstGeom prst="rect">
            <a:avLst/>
          </a:prstGeom>
          <a:noFill/>
          <a:ln>
            <a:noFill/>
          </a:ln>
        </p:spPr>
      </p:pic>
    </p:spTree>
    <p:extLst>
      <p:ext uri="{BB962C8B-B14F-4D97-AF65-F5344CB8AC3E}">
        <p14:creationId xmlns="" xmlns:p14="http://schemas.microsoft.com/office/powerpoint/2010/main" val="26106543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F49BA27-CCF3-48B7-B3E5-C074DE8D94B4}"/>
              </a:ext>
            </a:extLst>
          </p:cNvPr>
          <p:cNvSpPr>
            <a:spLocks noGrp="1"/>
          </p:cNvSpPr>
          <p:nvPr>
            <p:ph type="title"/>
          </p:nvPr>
        </p:nvSpPr>
        <p:spPr>
          <a:xfrm>
            <a:off x="1452354" y="1"/>
            <a:ext cx="9603275" cy="780175"/>
          </a:xfrm>
        </p:spPr>
        <p:txBody>
          <a:bodyPr>
            <a:normAutofit/>
          </a:bodyPr>
          <a:lstStyle/>
          <a:p>
            <a:pPr algn="ctr"/>
            <a:r>
              <a:rPr lang="en-IN" sz="4000" dirty="0" smtClean="0"/>
              <a:t>LANDING </a:t>
            </a:r>
            <a:r>
              <a:rPr lang="en-IN" sz="4000" dirty="0"/>
              <a:t>page</a:t>
            </a:r>
          </a:p>
        </p:txBody>
      </p:sp>
      <p:pic>
        <p:nvPicPr>
          <p:cNvPr id="5" name="Content Placeholder 4">
            <a:extLst>
              <a:ext uri="{FF2B5EF4-FFF2-40B4-BE49-F238E27FC236}">
                <a16:creationId xmlns="" xmlns:a16="http://schemas.microsoft.com/office/drawing/2014/main" id="{6E76FCFE-2BEA-4F02-804E-8AAC11419324}"/>
              </a:ext>
            </a:extLst>
          </p:cNvPr>
          <p:cNvPicPr>
            <a:picLocks noGrp="1" noChangeAspect="1"/>
          </p:cNvPicPr>
          <p:nvPr>
            <p:ph idx="1"/>
          </p:nvPr>
        </p:nvPicPr>
        <p:blipFill>
          <a:blip r:embed="rId2" cstate="print"/>
          <a:stretch>
            <a:fillRect/>
          </a:stretch>
        </p:blipFill>
        <p:spPr>
          <a:xfrm>
            <a:off x="411061" y="780176"/>
            <a:ext cx="11484528" cy="5654180"/>
          </a:xfrm>
        </p:spPr>
      </p:pic>
    </p:spTree>
    <p:extLst>
      <p:ext uri="{BB962C8B-B14F-4D97-AF65-F5344CB8AC3E}">
        <p14:creationId xmlns="" xmlns:p14="http://schemas.microsoft.com/office/powerpoint/2010/main" val="42492383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EE81FC7-0807-495D-9DE3-0488DFE6CB61}"/>
              </a:ext>
            </a:extLst>
          </p:cNvPr>
          <p:cNvSpPr>
            <a:spLocks noGrp="1"/>
          </p:cNvSpPr>
          <p:nvPr>
            <p:ph type="title"/>
          </p:nvPr>
        </p:nvSpPr>
        <p:spPr>
          <a:xfrm>
            <a:off x="1384467" y="0"/>
            <a:ext cx="9603275" cy="1049235"/>
          </a:xfrm>
        </p:spPr>
        <p:txBody>
          <a:bodyPr>
            <a:normAutofit/>
          </a:bodyPr>
          <a:lstStyle/>
          <a:p>
            <a:pPr algn="ctr"/>
            <a:r>
              <a:rPr lang="en-IN" sz="4000" dirty="0"/>
              <a:t>Student login page</a:t>
            </a:r>
          </a:p>
        </p:txBody>
      </p:sp>
      <p:pic>
        <p:nvPicPr>
          <p:cNvPr id="5" name="Content Placeholder 4">
            <a:extLst>
              <a:ext uri="{FF2B5EF4-FFF2-40B4-BE49-F238E27FC236}">
                <a16:creationId xmlns="" xmlns:a16="http://schemas.microsoft.com/office/drawing/2014/main" id="{BDE1D267-5093-4FFB-9858-5BF4A7239D44}"/>
              </a:ext>
            </a:extLst>
          </p:cNvPr>
          <p:cNvPicPr>
            <a:picLocks noGrp="1" noChangeAspect="1"/>
          </p:cNvPicPr>
          <p:nvPr>
            <p:ph idx="1"/>
          </p:nvPr>
        </p:nvPicPr>
        <p:blipFill>
          <a:blip r:embed="rId2" cstate="print"/>
          <a:stretch>
            <a:fillRect/>
          </a:stretch>
        </p:blipFill>
        <p:spPr>
          <a:xfrm>
            <a:off x="197891" y="805343"/>
            <a:ext cx="11714475" cy="5679188"/>
          </a:xfrm>
        </p:spPr>
      </p:pic>
    </p:spTree>
    <p:extLst>
      <p:ext uri="{BB962C8B-B14F-4D97-AF65-F5344CB8AC3E}">
        <p14:creationId xmlns="" xmlns:p14="http://schemas.microsoft.com/office/powerpoint/2010/main" val="23489953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16BBEC9-7567-4075-B84D-A3844B2886CE}"/>
              </a:ext>
            </a:extLst>
          </p:cNvPr>
          <p:cNvSpPr>
            <a:spLocks noGrp="1"/>
          </p:cNvSpPr>
          <p:nvPr>
            <p:ph type="title"/>
          </p:nvPr>
        </p:nvSpPr>
        <p:spPr>
          <a:xfrm>
            <a:off x="1451524" y="83066"/>
            <a:ext cx="9603275" cy="1049235"/>
          </a:xfrm>
        </p:spPr>
        <p:txBody>
          <a:bodyPr>
            <a:normAutofit/>
          </a:bodyPr>
          <a:lstStyle/>
          <a:p>
            <a:pPr algn="ctr"/>
            <a:r>
              <a:rPr lang="en-IN" sz="4000" dirty="0"/>
              <a:t>Student home page</a:t>
            </a:r>
          </a:p>
        </p:txBody>
      </p:sp>
      <p:pic>
        <p:nvPicPr>
          <p:cNvPr id="1026" name="Picture 2"/>
          <p:cNvPicPr>
            <a:picLocks noGrp="1" noChangeAspect="1" noChangeArrowheads="1"/>
          </p:cNvPicPr>
          <p:nvPr>
            <p:ph idx="1"/>
          </p:nvPr>
        </p:nvPicPr>
        <p:blipFill>
          <a:blip r:embed="rId2" cstate="print"/>
          <a:srcRect/>
          <a:stretch>
            <a:fillRect/>
          </a:stretch>
        </p:blipFill>
        <p:spPr bwMode="auto">
          <a:xfrm>
            <a:off x="344488" y="932580"/>
            <a:ext cx="11525250" cy="5656415"/>
          </a:xfrm>
          <a:prstGeom prst="rect">
            <a:avLst/>
          </a:prstGeom>
          <a:noFill/>
          <a:ln w="9525">
            <a:noFill/>
            <a:miter lim="800000"/>
            <a:headEnd/>
            <a:tailEnd/>
          </a:ln>
        </p:spPr>
      </p:pic>
    </p:spTree>
    <p:extLst>
      <p:ext uri="{BB962C8B-B14F-4D97-AF65-F5344CB8AC3E}">
        <p14:creationId xmlns="" xmlns:p14="http://schemas.microsoft.com/office/powerpoint/2010/main" val="37277103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B61B42-7A17-40EC-BB57-8C28B766C2DA}"/>
              </a:ext>
            </a:extLst>
          </p:cNvPr>
          <p:cNvSpPr>
            <a:spLocks noGrp="1"/>
          </p:cNvSpPr>
          <p:nvPr>
            <p:ph type="title"/>
          </p:nvPr>
        </p:nvSpPr>
        <p:spPr>
          <a:xfrm>
            <a:off x="1404080" y="24343"/>
            <a:ext cx="9603275" cy="1049235"/>
          </a:xfrm>
        </p:spPr>
        <p:txBody>
          <a:bodyPr>
            <a:normAutofit/>
          </a:bodyPr>
          <a:lstStyle/>
          <a:p>
            <a:pPr algn="ctr"/>
            <a:r>
              <a:rPr lang="en-IN" sz="4000" dirty="0" smtClean="0"/>
              <a:t>EVENTS</a:t>
            </a:r>
            <a:endParaRPr lang="en-IN" sz="4000" dirty="0"/>
          </a:p>
        </p:txBody>
      </p:sp>
      <p:sp>
        <p:nvSpPr>
          <p:cNvPr id="4" name="Content Placeholder 3"/>
          <p:cNvSpPr>
            <a:spLocks noGrp="1"/>
          </p:cNvSpPr>
          <p:nvPr>
            <p:ph idx="1"/>
          </p:nvPr>
        </p:nvSpPr>
        <p:spPr/>
        <p:txBody>
          <a:bodyPr/>
          <a:lstStyle/>
          <a:p>
            <a:endParaRPr lang="en-US"/>
          </a:p>
        </p:txBody>
      </p:sp>
      <p:pic>
        <p:nvPicPr>
          <p:cNvPr id="3" name="Picture 2"/>
          <p:cNvPicPr>
            <a:picLocks noChangeAspect="1" noChangeArrowheads="1"/>
          </p:cNvPicPr>
          <p:nvPr/>
        </p:nvPicPr>
        <p:blipFill>
          <a:blip r:embed="rId2" cstate="print"/>
          <a:srcRect/>
          <a:stretch>
            <a:fillRect/>
          </a:stretch>
        </p:blipFill>
        <p:spPr bwMode="auto">
          <a:xfrm>
            <a:off x="208352" y="853535"/>
            <a:ext cx="11834124" cy="5740756"/>
          </a:xfrm>
          <a:prstGeom prst="rect">
            <a:avLst/>
          </a:prstGeom>
          <a:noFill/>
          <a:ln w="9525">
            <a:noFill/>
            <a:miter lim="800000"/>
            <a:headEnd/>
            <a:tailEnd/>
          </a:ln>
        </p:spPr>
      </p:pic>
    </p:spTree>
    <p:extLst>
      <p:ext uri="{BB962C8B-B14F-4D97-AF65-F5344CB8AC3E}">
        <p14:creationId xmlns="" xmlns:p14="http://schemas.microsoft.com/office/powerpoint/2010/main" val="2637606681"/>
      </p:ext>
    </p:extLst>
  </p:cSld>
  <p:clrMapOvr>
    <a:masterClrMapping/>
  </p:clrMapOvr>
  <p:timing>
    <p:tnLst>
      <p:par>
        <p:cTn id="1" dur="indefinite" restart="never" nodeType="tmRoot"/>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813</TotalTime>
  <Words>298</Words>
  <Application>Microsoft Office PowerPoint</Application>
  <PresentationFormat>Custom</PresentationFormat>
  <Paragraphs>105</Paragraphs>
  <Slides>25</Slides>
  <Notes>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Gallery</vt:lpstr>
      <vt:lpstr>CU-EVENT MANAGEMENT SYSTEM</vt:lpstr>
      <vt:lpstr>ABOUT PROJECT</vt:lpstr>
      <vt:lpstr>Technology used</vt:lpstr>
      <vt:lpstr>Technology used</vt:lpstr>
      <vt:lpstr>logo</vt:lpstr>
      <vt:lpstr>LANDING page</vt:lpstr>
      <vt:lpstr>Student login page</vt:lpstr>
      <vt:lpstr>Student home page</vt:lpstr>
      <vt:lpstr>EVENTS</vt:lpstr>
      <vt:lpstr>OTHERS</vt:lpstr>
      <vt:lpstr>STUDENT’S EVENTS HISTORY</vt:lpstr>
      <vt:lpstr>Admin login page</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CU-EVENT MANAGEMENT SYSTEM</dc:title>
  <dc:creator>tanmay tripathi</dc:creator>
  <cp:lastModifiedBy>Asus</cp:lastModifiedBy>
  <cp:revision>21</cp:revision>
  <dcterms:created xsi:type="dcterms:W3CDTF">2021-05-02T09:11:14Z</dcterms:created>
  <dcterms:modified xsi:type="dcterms:W3CDTF">2021-05-06T08:12:11Z</dcterms:modified>
</cp:coreProperties>
</file>

<file path=docProps/thumbnail.jpeg>
</file>